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61" r:id="rId4"/>
    <p:sldId id="258" r:id="rId5"/>
    <p:sldId id="260" r:id="rId6"/>
    <p:sldId id="259" r:id="rId7"/>
    <p:sldId id="272" r:id="rId8"/>
    <p:sldId id="262" r:id="rId9"/>
    <p:sldId id="264" r:id="rId10"/>
    <p:sldId id="263" r:id="rId11"/>
    <p:sldId id="266" r:id="rId12"/>
    <p:sldId id="268" r:id="rId13"/>
    <p:sldId id="267" r:id="rId14"/>
    <p:sldId id="274" r:id="rId15"/>
    <p:sldId id="265" r:id="rId16"/>
    <p:sldId id="273" r:id="rId17"/>
    <p:sldId id="269" r:id="rId18"/>
    <p:sldId id="270" r:id="rId19"/>
    <p:sldId id="271"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77" y="72"/>
      </p:cViewPr>
      <p:guideLst>
        <p:guide orient="horz" pos="2160"/>
        <p:guide pos="384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42035-F539-41FD-A6F4-122F328C1D66}" type="datetimeFigureOut">
              <a:rPr lang="en-CA" smtClean="0"/>
              <a:t>2022-01-12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A04B1A-5BFB-43B0-8E38-69CA9ED9DE5D}" type="slidenum">
              <a:rPr lang="en-CA" smtClean="0"/>
              <a:t>‹#›</a:t>
            </a:fld>
            <a:endParaRPr lang="en-CA"/>
          </a:p>
        </p:txBody>
      </p:sp>
    </p:spTree>
    <p:extLst>
      <p:ext uri="{BB962C8B-B14F-4D97-AF65-F5344CB8AC3E}">
        <p14:creationId xmlns:p14="http://schemas.microsoft.com/office/powerpoint/2010/main" val="2630317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337D1D-3F7D-4969-87EF-35362B010D6C}" type="slidenum">
              <a:rPr lang="en-US"/>
              <a:pPr/>
              <a:t>5</a:t>
            </a:fld>
            <a:endParaRPr lang="en-US" dirty="0"/>
          </a:p>
        </p:txBody>
      </p:sp>
      <p:sp>
        <p:nvSpPr>
          <p:cNvPr id="33587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587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11</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endParaRPr lang="en-GB">
              <a:latin typeface="Arial" charset="0"/>
              <a:ea typeface="DejaVu Sans" charset="0"/>
              <a:cs typeface="DejaVu Sans" charset="0"/>
            </a:endParaRPr>
          </a:p>
          <a:p>
            <a:pPr algn="just">
              <a:lnSpc>
                <a:spcPct val="93000"/>
              </a:lnSpc>
              <a:spcBef>
                <a:spcPct val="0"/>
              </a:spcBef>
              <a:tabLst>
                <a:tab pos="634643" algn="l"/>
                <a:tab pos="1269286" algn="l"/>
                <a:tab pos="1903929" algn="l"/>
                <a:tab pos="2538573" algn="l"/>
                <a:tab pos="3173216" algn="l"/>
                <a:tab pos="3807859" algn="l"/>
                <a:tab pos="4442502" algn="l"/>
                <a:tab pos="5077145" algn="l"/>
              </a:tabLst>
            </a:pPr>
            <a:endParaRPr lang="en-GB">
              <a:latin typeface="Arial" charset="0"/>
              <a:ea typeface="DejaVu Sans" charset="0"/>
              <a:cs typeface="DejaVu Sans" charset="0"/>
            </a:endParaRPr>
          </a:p>
          <a:p>
            <a:pPr algn="just">
              <a:lnSpc>
                <a:spcPct val="93000"/>
              </a:lnSpc>
              <a:spcBef>
                <a:spcPct val="0"/>
              </a:spcBef>
              <a:tabLst>
                <a:tab pos="634643" algn="l"/>
                <a:tab pos="1269286" algn="l"/>
                <a:tab pos="1903929" algn="l"/>
                <a:tab pos="2538573" algn="l"/>
                <a:tab pos="3173216" algn="l"/>
                <a:tab pos="3807859" algn="l"/>
                <a:tab pos="4442502" algn="l"/>
                <a:tab pos="5077145" algn="l"/>
              </a:tabLst>
            </a:pPr>
            <a:endParaRPr lang="en-GB">
              <a:latin typeface="Arial" charset="0"/>
              <a:ea typeface="DejaVu Sans" charset="0"/>
              <a:cs typeface="DejaVu Sans" charset="0"/>
            </a:endParaRPr>
          </a:p>
          <a:p>
            <a:pPr algn="just">
              <a:lnSpc>
                <a:spcPct val="93000"/>
              </a:lnSpc>
              <a:spcBef>
                <a:spcPct val="0"/>
              </a:spcBef>
              <a:tabLst>
                <a:tab pos="634643" algn="l"/>
                <a:tab pos="1269286" algn="l"/>
                <a:tab pos="1903929" algn="l"/>
                <a:tab pos="2538573" algn="l"/>
                <a:tab pos="3173216" algn="l"/>
                <a:tab pos="3807859" algn="l"/>
                <a:tab pos="4442502" algn="l"/>
                <a:tab pos="5077145" algn="l"/>
              </a:tabLst>
            </a:pPr>
            <a:endParaRPr lang="en-GB">
              <a:latin typeface="Arial" charset="0"/>
              <a:ea typeface="DejaVu Sans" charset="0"/>
              <a:cs typeface="DejaVu Sans" charset="0"/>
            </a:endParaRPr>
          </a:p>
          <a:p>
            <a:r>
              <a:t>Simulated present and potential future diversity of European breeding birds. The left‐hand map (a) shows the number of species simulated breeding in each grid square for the present climate, whilst the right‐hand map (b) shows the number of species simulated as potentially breeding in each grid square for a potential future climate scenario for 2070–99 derived from the HadCM3 simulation for the SRES B2 emissions scenario.</a:t>
            </a:r>
          </a:p>
          <a:p>
            <a:endParaRPr/>
          </a:p>
          <a:p>
            <a:r>
              <a:rPr lang="en-GB"/>
              <a:t>© This slide is made available for non-commercial use only. Please note that permission may be required for re-use of images in which the copyright is owned by a third party.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2022-01-12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22471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2022-01-12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59972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2022-01-12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224242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43215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2022-01-12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4089900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BA51BE-5572-4ACD-9FCF-DB14D6D3A64E}" type="datetimeFigureOut">
              <a:rPr lang="en-CA" smtClean="0"/>
              <a:t>2022-01-12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9064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DBA51BE-5572-4ACD-9FCF-DB14D6D3A64E}" type="datetimeFigureOut">
              <a:rPr lang="en-CA" smtClean="0"/>
              <a:t>2022-01-12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988775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3DBA51BE-5572-4ACD-9FCF-DB14D6D3A64E}" type="datetimeFigureOut">
              <a:rPr lang="en-CA" smtClean="0"/>
              <a:t>2022-01-12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38722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3DBA51BE-5572-4ACD-9FCF-DB14D6D3A64E}" type="datetimeFigureOut">
              <a:rPr lang="en-CA" smtClean="0"/>
              <a:t>2022-01-12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125704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A51BE-5572-4ACD-9FCF-DB14D6D3A64E}" type="datetimeFigureOut">
              <a:rPr lang="en-CA" smtClean="0"/>
              <a:t>2022-01-12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14000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BA51BE-5572-4ACD-9FCF-DB14D6D3A64E}" type="datetimeFigureOut">
              <a:rPr lang="en-CA" smtClean="0"/>
              <a:t>2022-01-12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580496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BA51BE-5572-4ACD-9FCF-DB14D6D3A64E}" type="datetimeFigureOut">
              <a:rPr lang="en-CA" smtClean="0"/>
              <a:t>2022-01-12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11243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A51BE-5572-4ACD-9FCF-DB14D6D3A64E}" type="datetimeFigureOut">
              <a:rPr lang="en-CA" smtClean="0"/>
              <a:t>2022-01-12</a:t>
            </a:fld>
            <a:endParaRPr lang="en-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BE435-6643-4550-B26A-A218C9086367}" type="slidenum">
              <a:rPr lang="en-CA" smtClean="0"/>
              <a:t>‹#›</a:t>
            </a:fld>
            <a:endParaRPr lang="en-CA"/>
          </a:p>
        </p:txBody>
      </p:sp>
    </p:spTree>
    <p:extLst>
      <p:ext uri="{BB962C8B-B14F-4D97-AF65-F5344CB8AC3E}">
        <p14:creationId xmlns:p14="http://schemas.microsoft.com/office/powerpoint/2010/main" val="812095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TextBox 9"/>
          <p:cNvSpPr txBox="1"/>
          <p:nvPr/>
        </p:nvSpPr>
        <p:spPr>
          <a:xfrm>
            <a:off x="0" y="128501"/>
            <a:ext cx="12192000" cy="523220"/>
          </a:xfrm>
          <a:prstGeom prst="rect">
            <a:avLst/>
          </a:prstGeom>
          <a:solidFill>
            <a:schemeClr val="bg1">
              <a:lumMod val="75000"/>
            </a:schemeClr>
          </a:solidFill>
        </p:spPr>
        <p:txBody>
          <a:bodyPr wrap="square" rtlCol="0">
            <a:spAutoFit/>
          </a:bodyPr>
          <a:lstStyle/>
          <a:p>
            <a:pPr algn="ctr"/>
            <a:r>
              <a:rPr lang="en-US" sz="2800" b="1" dirty="0"/>
              <a:t>Biogeographic regions</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9118" y="2325194"/>
            <a:ext cx="2607463" cy="176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325194"/>
            <a:ext cx="2647948" cy="176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0904" y="2325193"/>
            <a:ext cx="2617097" cy="176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5140" y="2325194"/>
            <a:ext cx="2250623" cy="176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2310905" y="4444936"/>
            <a:ext cx="7585364" cy="0"/>
          </a:xfrm>
          <a:prstGeom prst="straightConnector1">
            <a:avLst/>
          </a:prstGeom>
          <a:ln w="1016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99405" y="4060472"/>
            <a:ext cx="1058303" cy="369332"/>
          </a:xfrm>
          <a:prstGeom prst="rect">
            <a:avLst/>
          </a:prstGeom>
          <a:noFill/>
        </p:spPr>
        <p:txBody>
          <a:bodyPr wrap="none" rtlCol="0">
            <a:spAutoFit/>
          </a:bodyPr>
          <a:lstStyle/>
          <a:p>
            <a:r>
              <a:rPr lang="en-US" dirty="0"/>
              <a:t>Similarity</a:t>
            </a:r>
            <a:endParaRPr lang="en-CA" dirty="0"/>
          </a:p>
        </p:txBody>
      </p:sp>
    </p:spTree>
    <p:extLst>
      <p:ext uri="{BB962C8B-B14F-4D97-AF65-F5344CB8AC3E}">
        <p14:creationId xmlns:p14="http://schemas.microsoft.com/office/powerpoint/2010/main" val="178213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68567"/>
            <a:ext cx="12192000" cy="523220"/>
          </a:xfrm>
          <a:prstGeom prst="rect">
            <a:avLst/>
          </a:prstGeom>
          <a:solidFill>
            <a:schemeClr val="bg1">
              <a:lumMod val="85000"/>
            </a:schemeClr>
          </a:solidFill>
        </p:spPr>
        <p:txBody>
          <a:bodyPr wrap="square" rtlCol="0">
            <a:spAutoFit/>
          </a:bodyPr>
          <a:lstStyle/>
          <a:p>
            <a:pPr algn="ctr"/>
            <a:r>
              <a:rPr lang="en-US" sz="2800" b="1" dirty="0"/>
              <a:t>Problems: choice of taxa</a:t>
            </a:r>
          </a:p>
        </p:txBody>
      </p:sp>
      <p:pic>
        <p:nvPicPr>
          <p:cNvPr id="205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749" y="742856"/>
            <a:ext cx="18780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749" y="3706953"/>
            <a:ext cx="1878012" cy="1398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1749" y="5239129"/>
            <a:ext cx="1878012" cy="146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3729761" y="1428656"/>
            <a:ext cx="2363434" cy="4540988"/>
            <a:chOff x="2205761" y="1428656"/>
            <a:chExt cx="2363434" cy="4540988"/>
          </a:xfrm>
        </p:grpSpPr>
        <p:sp>
          <p:nvSpPr>
            <p:cNvPr id="6" name="Rectangle 5"/>
            <p:cNvSpPr/>
            <p:nvPr/>
          </p:nvSpPr>
          <p:spPr>
            <a:xfrm>
              <a:off x="3408814" y="2437399"/>
              <a:ext cx="1160381" cy="923330"/>
            </a:xfrm>
            <a:prstGeom prst="rect">
              <a:avLst/>
            </a:prstGeom>
          </p:spPr>
          <p:txBody>
            <a:bodyPr wrap="none">
              <a:spAutoFit/>
            </a:bodyPr>
            <a:lstStyle/>
            <a:p>
              <a:pPr algn="ctr"/>
              <a:r>
                <a:rPr lang="en-US" dirty="0"/>
                <a:t>Speciation</a:t>
              </a:r>
            </a:p>
            <a:p>
              <a:pPr algn="ctr"/>
              <a:r>
                <a:rPr lang="en-US" dirty="0"/>
                <a:t>Dispersal</a:t>
              </a:r>
            </a:p>
            <a:p>
              <a:pPr algn="ctr"/>
              <a:r>
                <a:rPr lang="en-US" dirty="0"/>
                <a:t>Extinction</a:t>
              </a:r>
            </a:p>
          </p:txBody>
        </p:sp>
        <p:cxnSp>
          <p:nvCxnSpPr>
            <p:cNvPr id="12" name="Curved Connector 11"/>
            <p:cNvCxnSpPr>
              <a:stCxn id="43" idx="3"/>
              <a:endCxn id="6" idx="1"/>
            </p:cNvCxnSpPr>
            <p:nvPr/>
          </p:nvCxnSpPr>
          <p:spPr>
            <a:xfrm>
              <a:off x="2207349" y="2899063"/>
              <a:ext cx="1201465" cy="1"/>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2050" idx="3"/>
              <a:endCxn id="6" idx="1"/>
            </p:cNvCxnSpPr>
            <p:nvPr/>
          </p:nvCxnSpPr>
          <p:spPr>
            <a:xfrm>
              <a:off x="2205761" y="1428656"/>
              <a:ext cx="1203053" cy="1470408"/>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2052" idx="3"/>
              <a:endCxn id="6" idx="1"/>
            </p:cNvCxnSpPr>
            <p:nvPr/>
          </p:nvCxnSpPr>
          <p:spPr>
            <a:xfrm flipV="1">
              <a:off x="2205761" y="2899064"/>
              <a:ext cx="1203053" cy="3070580"/>
            </a:xfrm>
            <a:prstGeom prst="curved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2051" idx="3"/>
              <a:endCxn id="6" idx="1"/>
            </p:cNvCxnSpPr>
            <p:nvPr/>
          </p:nvCxnSpPr>
          <p:spPr>
            <a:xfrm flipV="1">
              <a:off x="2205761" y="2899064"/>
              <a:ext cx="1203053" cy="1507149"/>
            </a:xfrm>
            <a:prstGeom prst="curved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5045653" y="2899065"/>
            <a:ext cx="5467350" cy="3251553"/>
            <a:chOff x="3521653" y="2899064"/>
            <a:chExt cx="5467350" cy="3251553"/>
          </a:xfrm>
        </p:grpSpPr>
        <p:cxnSp>
          <p:nvCxnSpPr>
            <p:cNvPr id="35" name="Curved Connector 34"/>
            <p:cNvCxnSpPr>
              <a:stCxn id="40" idx="0"/>
              <a:endCxn id="6" idx="3"/>
            </p:cNvCxnSpPr>
            <p:nvPr/>
          </p:nvCxnSpPr>
          <p:spPr>
            <a:xfrm rot="16200000" flipV="1">
              <a:off x="5064167" y="2404093"/>
              <a:ext cx="696191" cy="1686133"/>
            </a:xfrm>
            <a:prstGeom prst="curved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521653" y="3595255"/>
              <a:ext cx="5467350" cy="369332"/>
            </a:xfrm>
            <a:prstGeom prst="rect">
              <a:avLst/>
            </a:prstGeom>
            <a:solidFill>
              <a:schemeClr val="bg1">
                <a:lumMod val="85000"/>
              </a:schemeClr>
            </a:solidFill>
          </p:spPr>
          <p:txBody>
            <a:bodyPr wrap="square">
              <a:spAutoFit/>
            </a:bodyPr>
            <a:lstStyle/>
            <a:p>
              <a:pPr algn="ctr"/>
              <a:r>
                <a:rPr lang="en-CA" dirty="0"/>
                <a:t>Wallace’s Line</a:t>
              </a:r>
            </a:p>
          </p:txBody>
        </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1653" y="3959867"/>
              <a:ext cx="5467350" cy="2190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3" name="Picture 10"/>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1749" y="2213263"/>
            <a:ext cx="187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04149" y="6150618"/>
            <a:ext cx="5661046" cy="307777"/>
          </a:xfrm>
          <a:prstGeom prst="rect">
            <a:avLst/>
          </a:prstGeom>
        </p:spPr>
        <p:txBody>
          <a:bodyPr wrap="square">
            <a:spAutoFit/>
          </a:bodyPr>
          <a:lstStyle/>
          <a:p>
            <a:pPr algn="r"/>
            <a:r>
              <a:rPr lang="en-CA" sz="1400" dirty="0"/>
              <a:t>Simpson, Proceedings of the American Philosophical Society 1977</a:t>
            </a:r>
          </a:p>
        </p:txBody>
      </p:sp>
    </p:spTree>
    <p:extLst>
      <p:ext uri="{BB962C8B-B14F-4D97-AF65-F5344CB8AC3E}">
        <p14:creationId xmlns:p14="http://schemas.microsoft.com/office/powerpoint/2010/main" val="335057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a:xfrm>
            <a:off x="7793182" y="907456"/>
            <a:ext cx="4398818" cy="2116298"/>
          </a:xfrm>
        </p:spPr>
        <p:txBody>
          <a:bodyPr vert="horz" lIns="91440" tIns="12801" rIns="91440" bIns="45720" rtlCol="0" anchor="ctr">
            <a:no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2400" b="1" dirty="0"/>
              <a:t>Potential impacts of climatic change upon geographical distributions of birds</a:t>
            </a:r>
          </a:p>
        </p:txBody>
      </p:sp>
      <p:pic>
        <p:nvPicPr>
          <p:cNvPr id="2052" name="Picture 3"/>
          <p:cNvPicPr>
            <a:picLocks noChangeAspect="1" noChangeArrowheads="1"/>
          </p:cNvPicPr>
          <p:nvPr/>
        </p:nvPicPr>
        <p:blipFill>
          <a:blip r:embed="rId3" cstate="print"/>
          <a:srcRect/>
          <a:stretch>
            <a:fillRect/>
          </a:stretch>
        </p:blipFill>
        <p:spPr bwMode="auto">
          <a:xfrm>
            <a:off x="1524000" y="0"/>
            <a:ext cx="0" cy="0"/>
          </a:xfrm>
          <a:prstGeom prst="rect">
            <a:avLst/>
          </a:prstGeom>
          <a:noFill/>
          <a:ln w="9525">
            <a:noFill/>
            <a:round/>
            <a:headEnd/>
            <a:tailEnd/>
          </a:ln>
        </p:spPr>
      </p:pic>
      <p:sp>
        <p:nvSpPr>
          <p:cNvPr id="6" name="TextBox 5"/>
          <p:cNvSpPr txBox="1"/>
          <p:nvPr/>
        </p:nvSpPr>
        <p:spPr>
          <a:xfrm>
            <a:off x="-1" y="0"/>
            <a:ext cx="12282055" cy="523220"/>
          </a:xfrm>
          <a:prstGeom prst="rect">
            <a:avLst/>
          </a:prstGeom>
          <a:solidFill>
            <a:schemeClr val="bg1">
              <a:lumMod val="85000"/>
            </a:schemeClr>
          </a:solidFill>
        </p:spPr>
        <p:txBody>
          <a:bodyPr wrap="square" rtlCol="0">
            <a:spAutoFit/>
          </a:bodyPr>
          <a:lstStyle/>
          <a:p>
            <a:pPr algn="ctr"/>
            <a:r>
              <a:rPr lang="en-US" sz="2800" b="1" dirty="0"/>
              <a:t>Problems: temporal changes (Climate change)</a:t>
            </a:r>
          </a:p>
        </p:txBody>
      </p:sp>
      <p:pic>
        <p:nvPicPr>
          <p:cNvPr id="7" name="Picture 2"/>
          <p:cNvPicPr>
            <a:picLocks noChangeAspect="1" noChangeArrowheads="1"/>
          </p:cNvPicPr>
          <p:nvPr/>
        </p:nvPicPr>
        <p:blipFill>
          <a:blip r:embed="rId4" cstate="print"/>
          <a:srcRect/>
          <a:stretch>
            <a:fillRect/>
          </a:stretch>
        </p:blipFill>
        <p:spPr bwMode="auto">
          <a:xfrm>
            <a:off x="1608027" y="645485"/>
            <a:ext cx="5142960" cy="2428620"/>
          </a:xfrm>
          <a:prstGeom prst="rect">
            <a:avLst/>
          </a:prstGeom>
          <a:noFill/>
          <a:ln w="9525">
            <a:noFill/>
            <a:round/>
            <a:headEnd/>
            <a:tailEnd/>
          </a:ln>
        </p:spPr>
      </p:pic>
      <p:sp>
        <p:nvSpPr>
          <p:cNvPr id="2" name="Rectangle 1"/>
          <p:cNvSpPr/>
          <p:nvPr/>
        </p:nvSpPr>
        <p:spPr>
          <a:xfrm>
            <a:off x="8855413" y="6559801"/>
            <a:ext cx="1730730" cy="276999"/>
          </a:xfrm>
          <a:prstGeom prst="rect">
            <a:avLst/>
          </a:prstGeom>
        </p:spPr>
        <p:txBody>
          <a:bodyPr wrap="none">
            <a:spAutoFit/>
          </a:bodyPr>
          <a:lstStyle/>
          <a:p>
            <a:r>
              <a:rPr lang="en-CA" sz="1200" dirty="0"/>
              <a:t>HUNTLEY et al. IBIS 2006</a:t>
            </a:r>
          </a:p>
        </p:txBody>
      </p:sp>
      <p:grpSp>
        <p:nvGrpSpPr>
          <p:cNvPr id="9" name="Group 8"/>
          <p:cNvGrpSpPr/>
          <p:nvPr/>
        </p:nvGrpSpPr>
        <p:grpSpPr>
          <a:xfrm>
            <a:off x="2539522" y="1859795"/>
            <a:ext cx="7775184" cy="4586120"/>
            <a:chOff x="1015522" y="1859795"/>
            <a:chExt cx="7775184" cy="4586120"/>
          </a:xfrm>
        </p:grpSpPr>
        <p:pic>
          <p:nvPicPr>
            <p:cNvPr id="2051" name="Picture 2"/>
            <p:cNvPicPr>
              <a:picLocks noChangeAspect="1" noChangeArrowheads="1"/>
            </p:cNvPicPr>
            <p:nvPr/>
          </p:nvPicPr>
          <p:blipFill>
            <a:blip r:embed="rId5" cstate="print"/>
            <a:srcRect/>
            <a:stretch>
              <a:fillRect/>
            </a:stretch>
          </p:blipFill>
          <p:spPr bwMode="auto">
            <a:xfrm>
              <a:off x="1015522" y="3292315"/>
              <a:ext cx="7775184" cy="3153600"/>
            </a:xfrm>
            <a:prstGeom prst="rect">
              <a:avLst/>
            </a:prstGeom>
            <a:noFill/>
            <a:ln w="9525">
              <a:solidFill>
                <a:schemeClr val="tx1"/>
              </a:solidFill>
              <a:round/>
              <a:headEnd/>
              <a:tailEnd/>
            </a:ln>
          </p:spPr>
        </p:pic>
        <p:sp>
          <p:nvSpPr>
            <p:cNvPr id="3" name="TextBox 2"/>
            <p:cNvSpPr txBox="1"/>
            <p:nvPr/>
          </p:nvSpPr>
          <p:spPr>
            <a:xfrm>
              <a:off x="2421082" y="3157233"/>
              <a:ext cx="1239981" cy="523220"/>
            </a:xfrm>
            <a:prstGeom prst="rect">
              <a:avLst/>
            </a:prstGeom>
            <a:noFill/>
          </p:spPr>
          <p:txBody>
            <a:bodyPr wrap="square" rtlCol="0">
              <a:spAutoFit/>
            </a:bodyPr>
            <a:lstStyle/>
            <a:p>
              <a:r>
                <a:rPr lang="en-US" sz="2800" b="1" dirty="0">
                  <a:solidFill>
                    <a:srgbClr val="FF0000"/>
                  </a:solidFill>
                </a:rPr>
                <a:t>NOW</a:t>
              </a:r>
              <a:endParaRPr lang="en-CA" sz="2800" b="1" dirty="0">
                <a:solidFill>
                  <a:srgbClr val="FF0000"/>
                </a:solidFill>
              </a:endParaRPr>
            </a:p>
          </p:txBody>
        </p:sp>
        <p:sp>
          <p:nvSpPr>
            <p:cNvPr id="10" name="TextBox 9"/>
            <p:cNvSpPr txBox="1"/>
            <p:nvPr/>
          </p:nvSpPr>
          <p:spPr>
            <a:xfrm>
              <a:off x="6490854" y="3157816"/>
              <a:ext cx="1420091" cy="523220"/>
            </a:xfrm>
            <a:prstGeom prst="rect">
              <a:avLst/>
            </a:prstGeom>
            <a:noFill/>
          </p:spPr>
          <p:txBody>
            <a:bodyPr wrap="square" rtlCol="0">
              <a:spAutoFit/>
            </a:bodyPr>
            <a:lstStyle/>
            <a:p>
              <a:r>
                <a:rPr lang="en-US" sz="2800" b="1" dirty="0">
                  <a:solidFill>
                    <a:srgbClr val="FF0000"/>
                  </a:solidFill>
                </a:rPr>
                <a:t>2070</a:t>
              </a:r>
              <a:endParaRPr lang="en-CA" sz="2800" b="1" dirty="0">
                <a:solidFill>
                  <a:srgbClr val="FF0000"/>
                </a:solidFill>
              </a:endParaRPr>
            </a:p>
          </p:txBody>
        </p:sp>
        <p:cxnSp>
          <p:nvCxnSpPr>
            <p:cNvPr id="11" name="Curved Connector 10"/>
            <p:cNvCxnSpPr>
              <a:endCxn id="7" idx="3"/>
            </p:cNvCxnSpPr>
            <p:nvPr/>
          </p:nvCxnSpPr>
          <p:spPr>
            <a:xfrm rot="16200000" flipV="1">
              <a:off x="4817765" y="2269017"/>
              <a:ext cx="1773048" cy="954603"/>
            </a:xfrm>
            <a:prstGeom prst="curvedConnector2">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1840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283" y="1611891"/>
            <a:ext cx="3514289" cy="284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0"/>
            <a:ext cx="12192000" cy="523220"/>
          </a:xfrm>
          <a:prstGeom prst="rect">
            <a:avLst/>
          </a:prstGeom>
          <a:solidFill>
            <a:schemeClr val="bg1">
              <a:lumMod val="85000"/>
            </a:schemeClr>
          </a:solidFill>
        </p:spPr>
        <p:txBody>
          <a:bodyPr wrap="square" rtlCol="0">
            <a:spAutoFit/>
          </a:bodyPr>
          <a:lstStyle/>
          <a:p>
            <a:pPr algn="ctr"/>
            <a:r>
              <a:rPr lang="en-US" sz="2800" b="1" dirty="0"/>
              <a:t>Problems: temporal changes (Climate change)</a:t>
            </a:r>
          </a:p>
        </p:txBody>
      </p:sp>
      <p:sp>
        <p:nvSpPr>
          <p:cNvPr id="5" name="Rectangle 4"/>
          <p:cNvSpPr/>
          <p:nvPr/>
        </p:nvSpPr>
        <p:spPr>
          <a:xfrm>
            <a:off x="1891147" y="872041"/>
            <a:ext cx="4156362" cy="830997"/>
          </a:xfrm>
          <a:prstGeom prst="rect">
            <a:avLst/>
          </a:prstGeom>
        </p:spPr>
        <p:txBody>
          <a:bodyPr wrap="square">
            <a:spAutoFit/>
          </a:bodyPr>
          <a:lstStyle/>
          <a:p>
            <a:pPr algn="ctr"/>
            <a:r>
              <a:rPr lang="en-CA" sz="2400" b="1" dirty="0"/>
              <a:t>North Sea fishes are shifting north with climatic warming</a:t>
            </a:r>
          </a:p>
        </p:txBody>
      </p:sp>
      <p:sp>
        <p:nvSpPr>
          <p:cNvPr id="7" name="Rectangle 6"/>
          <p:cNvSpPr/>
          <p:nvPr/>
        </p:nvSpPr>
        <p:spPr>
          <a:xfrm>
            <a:off x="4328108" y="2864842"/>
            <a:ext cx="1405641" cy="369332"/>
          </a:xfrm>
          <a:prstGeom prst="rect">
            <a:avLst/>
          </a:prstGeom>
        </p:spPr>
        <p:txBody>
          <a:bodyPr wrap="none">
            <a:spAutoFit/>
          </a:bodyPr>
          <a:lstStyle/>
          <a:p>
            <a:r>
              <a:rPr lang="en-CA" i="1" dirty="0"/>
              <a:t>snake blenny</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0879" y="3230859"/>
            <a:ext cx="800101" cy="61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6511511" y="3049508"/>
            <a:ext cx="3641590" cy="3151548"/>
            <a:chOff x="4644611" y="2737781"/>
            <a:chExt cx="3641590" cy="3151548"/>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1110" y="2737781"/>
              <a:ext cx="3325091" cy="315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rot="16200000">
              <a:off x="3876131" y="3841368"/>
              <a:ext cx="1906291" cy="369332"/>
            </a:xfrm>
            <a:prstGeom prst="rect">
              <a:avLst/>
            </a:prstGeom>
          </p:spPr>
          <p:txBody>
            <a:bodyPr wrap="none">
              <a:spAutoFit/>
            </a:bodyPr>
            <a:lstStyle/>
            <a:p>
              <a:r>
                <a:rPr lang="en-CA" i="1" dirty="0"/>
                <a:t>Number of species</a:t>
              </a:r>
            </a:p>
          </p:txBody>
        </p:sp>
        <p:sp>
          <p:nvSpPr>
            <p:cNvPr id="8" name="Rectangle 7"/>
            <p:cNvSpPr/>
            <p:nvPr/>
          </p:nvSpPr>
          <p:spPr>
            <a:xfrm>
              <a:off x="6544287" y="2773005"/>
              <a:ext cx="1741914" cy="1200329"/>
            </a:xfrm>
            <a:prstGeom prst="rect">
              <a:avLst/>
            </a:prstGeom>
          </p:spPr>
          <p:txBody>
            <a:bodyPr wrap="square">
              <a:spAutoFit/>
            </a:bodyPr>
            <a:lstStyle/>
            <a:p>
              <a:r>
                <a:rPr lang="en-CA" dirty="0"/>
                <a:t>Average north shifting: 172 km between 1977 and 2001</a:t>
              </a:r>
            </a:p>
          </p:txBody>
        </p:sp>
      </p:grpSp>
      <p:sp>
        <p:nvSpPr>
          <p:cNvPr id="13" name="Rectangle 12"/>
          <p:cNvSpPr/>
          <p:nvPr/>
        </p:nvSpPr>
        <p:spPr>
          <a:xfrm>
            <a:off x="8952402" y="6559799"/>
            <a:ext cx="1715598" cy="276999"/>
          </a:xfrm>
          <a:prstGeom prst="rect">
            <a:avLst/>
          </a:prstGeom>
        </p:spPr>
        <p:txBody>
          <a:bodyPr wrap="none">
            <a:spAutoFit/>
          </a:bodyPr>
          <a:lstStyle/>
          <a:p>
            <a:r>
              <a:rPr lang="en-CA" sz="1200" dirty="0"/>
              <a:t>Perry et al, Science 2009</a:t>
            </a:r>
          </a:p>
        </p:txBody>
      </p:sp>
    </p:spTree>
    <p:extLst>
      <p:ext uri="{BB962C8B-B14F-4D97-AF65-F5344CB8AC3E}">
        <p14:creationId xmlns:p14="http://schemas.microsoft.com/office/powerpoint/2010/main" val="265717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nvSpPr>
        <p:spPr bwMode="auto">
          <a:xfrm>
            <a:off x="0" y="558981"/>
            <a:ext cx="12192000" cy="79851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400" dirty="0"/>
              <a:t>Climate change and deepening of the North Sea fish assemblage: a biotic indicator of warming</a:t>
            </a:r>
          </a:p>
        </p:txBody>
      </p:sp>
      <p:pic>
        <p:nvPicPr>
          <p:cNvPr id="6" name="Picture 5"/>
          <p:cNvPicPr>
            <a:picLocks noChangeAspect="1" noChangeArrowheads="1"/>
          </p:cNvPicPr>
          <p:nvPr/>
        </p:nvPicPr>
        <p:blipFill>
          <a:blip r:embed="rId2" cstate="print"/>
          <a:srcRect/>
          <a:stretch>
            <a:fillRect/>
          </a:stretch>
        </p:blipFill>
        <p:spPr bwMode="auto">
          <a:xfrm>
            <a:off x="2183758" y="1357493"/>
            <a:ext cx="4291577" cy="4762000"/>
          </a:xfrm>
          <a:prstGeom prst="rect">
            <a:avLst/>
          </a:prstGeom>
          <a:noFill/>
          <a:ln w="9525">
            <a:noFill/>
            <a:round/>
            <a:headEnd/>
            <a:tailEnd/>
          </a:ln>
        </p:spPr>
      </p:pic>
      <p:sp>
        <p:nvSpPr>
          <p:cNvPr id="7" name="TextBox 6"/>
          <p:cNvSpPr txBox="1"/>
          <p:nvPr/>
        </p:nvSpPr>
        <p:spPr>
          <a:xfrm>
            <a:off x="0" y="0"/>
            <a:ext cx="12192000" cy="523220"/>
          </a:xfrm>
          <a:prstGeom prst="rect">
            <a:avLst/>
          </a:prstGeom>
          <a:solidFill>
            <a:schemeClr val="bg1">
              <a:lumMod val="85000"/>
            </a:schemeClr>
          </a:solidFill>
        </p:spPr>
        <p:txBody>
          <a:bodyPr wrap="square" rtlCol="0">
            <a:spAutoFit/>
          </a:bodyPr>
          <a:lstStyle/>
          <a:p>
            <a:pPr algn="ctr"/>
            <a:r>
              <a:rPr lang="en-US" sz="2800" b="1" dirty="0"/>
              <a:t>Problems: temporal changes (Climate change)</a:t>
            </a:r>
          </a:p>
        </p:txBody>
      </p:sp>
      <p:sp>
        <p:nvSpPr>
          <p:cNvPr id="8" name="Rectangle 7"/>
          <p:cNvSpPr/>
          <p:nvPr/>
        </p:nvSpPr>
        <p:spPr>
          <a:xfrm>
            <a:off x="7774388" y="6559800"/>
            <a:ext cx="2893613" cy="276999"/>
          </a:xfrm>
          <a:prstGeom prst="rect">
            <a:avLst/>
          </a:prstGeom>
        </p:spPr>
        <p:txBody>
          <a:bodyPr wrap="none">
            <a:spAutoFit/>
          </a:bodyPr>
          <a:lstStyle/>
          <a:p>
            <a:r>
              <a:rPr lang="en-CA" sz="1200" dirty="0" err="1"/>
              <a:t>Dulvy</a:t>
            </a:r>
            <a:r>
              <a:rPr lang="en-CA" sz="1200" dirty="0"/>
              <a:t> et al, journal of Applied Ecology 2008</a:t>
            </a:r>
          </a:p>
        </p:txBody>
      </p:sp>
      <p:sp>
        <p:nvSpPr>
          <p:cNvPr id="9" name="Rectangle 8"/>
          <p:cNvSpPr>
            <a:spLocks noGrp="1" noChangeArrowheads="1"/>
          </p:cNvSpPr>
          <p:nvPr/>
        </p:nvSpPr>
        <p:spPr bwMode="auto">
          <a:xfrm>
            <a:off x="7592290" y="2747999"/>
            <a:ext cx="2788228" cy="1561994"/>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400" b="1" dirty="0">
                <a:solidFill>
                  <a:schemeClr val="tx1"/>
                </a:solidFill>
              </a:rPr>
              <a:t>Fishes are not going extinct now but are moving deeper</a:t>
            </a:r>
          </a:p>
        </p:txBody>
      </p:sp>
    </p:spTree>
    <p:extLst>
      <p:ext uri="{BB962C8B-B14F-4D97-AF65-F5344CB8AC3E}">
        <p14:creationId xmlns:p14="http://schemas.microsoft.com/office/powerpoint/2010/main" val="1025344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2350" y="481013"/>
            <a:ext cx="5188267" cy="637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0"/>
            <a:ext cx="12192000" cy="523220"/>
          </a:xfrm>
          <a:prstGeom prst="rect">
            <a:avLst/>
          </a:prstGeom>
          <a:solidFill>
            <a:schemeClr val="bg1">
              <a:lumMod val="85000"/>
            </a:schemeClr>
          </a:solidFill>
        </p:spPr>
        <p:txBody>
          <a:bodyPr wrap="square" rtlCol="0">
            <a:spAutoFit/>
          </a:bodyPr>
          <a:lstStyle/>
          <a:p>
            <a:pPr algn="ctr"/>
            <a:r>
              <a:rPr lang="en-US" sz="2800" b="1" dirty="0"/>
              <a:t>Problems: temporal changes (Climate Change)</a:t>
            </a:r>
          </a:p>
        </p:txBody>
      </p:sp>
      <p:sp>
        <p:nvSpPr>
          <p:cNvPr id="4" name="Rectangle 3"/>
          <p:cNvSpPr/>
          <p:nvPr/>
        </p:nvSpPr>
        <p:spPr>
          <a:xfrm>
            <a:off x="7023670" y="6488668"/>
            <a:ext cx="3644331" cy="369332"/>
          </a:xfrm>
          <a:prstGeom prst="rect">
            <a:avLst/>
          </a:prstGeom>
        </p:spPr>
        <p:txBody>
          <a:bodyPr wrap="none">
            <a:spAutoFit/>
          </a:bodyPr>
          <a:lstStyle/>
          <a:p>
            <a:r>
              <a:rPr lang="en-CA" dirty="0"/>
              <a:t>Cheung et al. Fish and Fisheries 2009</a:t>
            </a:r>
          </a:p>
        </p:txBody>
      </p:sp>
      <p:sp>
        <p:nvSpPr>
          <p:cNvPr id="7" name="Rectangle 6"/>
          <p:cNvSpPr>
            <a:spLocks noGrp="1" noChangeArrowheads="1"/>
          </p:cNvSpPr>
          <p:nvPr/>
        </p:nvSpPr>
        <p:spPr bwMode="auto">
          <a:xfrm>
            <a:off x="7592290" y="2539277"/>
            <a:ext cx="4087092" cy="1561994"/>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400" b="1" dirty="0"/>
              <a:t>Invasion and local extinctions can change the structure of local assemblages by up to 60% by 2050</a:t>
            </a:r>
          </a:p>
        </p:txBody>
      </p:sp>
    </p:spTree>
    <p:extLst>
      <p:ext uri="{BB962C8B-B14F-4D97-AF65-F5344CB8AC3E}">
        <p14:creationId xmlns:p14="http://schemas.microsoft.com/office/powerpoint/2010/main" val="1149861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07381"/>
            <a:ext cx="3288478" cy="285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0"/>
            <a:ext cx="12192000" cy="523220"/>
          </a:xfrm>
          <a:prstGeom prst="rect">
            <a:avLst/>
          </a:prstGeom>
          <a:solidFill>
            <a:schemeClr val="bg1">
              <a:lumMod val="85000"/>
            </a:schemeClr>
          </a:solidFill>
        </p:spPr>
        <p:txBody>
          <a:bodyPr wrap="square" rtlCol="0">
            <a:spAutoFit/>
          </a:bodyPr>
          <a:lstStyle/>
          <a:p>
            <a:pPr algn="ctr"/>
            <a:r>
              <a:rPr lang="en-US" sz="2800" b="1" dirty="0"/>
              <a:t>Problems: temporal changes (Anthropogenic)</a:t>
            </a:r>
          </a:p>
        </p:txBody>
      </p:sp>
      <p:sp>
        <p:nvSpPr>
          <p:cNvPr id="5" name="Rectangle 4"/>
          <p:cNvSpPr/>
          <p:nvPr/>
        </p:nvSpPr>
        <p:spPr>
          <a:xfrm>
            <a:off x="8124831" y="6542415"/>
            <a:ext cx="2513958" cy="276999"/>
          </a:xfrm>
          <a:prstGeom prst="rect">
            <a:avLst/>
          </a:prstGeom>
        </p:spPr>
        <p:txBody>
          <a:bodyPr wrap="none">
            <a:spAutoFit/>
          </a:bodyPr>
          <a:lstStyle/>
          <a:p>
            <a:r>
              <a:rPr lang="en-CA" sz="1200" dirty="0" err="1"/>
              <a:t>LALIBERTE</a:t>
            </a:r>
            <a:r>
              <a:rPr lang="en-CA" sz="1200" dirty="0"/>
              <a:t> &amp; RIPPLE, Bioscience 2004</a:t>
            </a:r>
          </a:p>
        </p:txBody>
      </p:sp>
      <p:sp>
        <p:nvSpPr>
          <p:cNvPr id="6" name="TextBox 5"/>
          <p:cNvSpPr txBox="1"/>
          <p:nvPr/>
        </p:nvSpPr>
        <p:spPr>
          <a:xfrm rot="5400000">
            <a:off x="4184817" y="1688771"/>
            <a:ext cx="1625766" cy="276999"/>
          </a:xfrm>
          <a:prstGeom prst="rect">
            <a:avLst/>
          </a:prstGeom>
          <a:noFill/>
        </p:spPr>
        <p:txBody>
          <a:bodyPr wrap="none" rtlCol="0">
            <a:spAutoFit/>
          </a:bodyPr>
          <a:lstStyle/>
          <a:p>
            <a:r>
              <a:rPr lang="en-US" sz="1200" dirty="0"/>
              <a:t>Human Influence index</a:t>
            </a:r>
            <a:endParaRPr lang="en-CA" sz="1200" dirty="0"/>
          </a:p>
        </p:txBody>
      </p:sp>
      <p:sp>
        <p:nvSpPr>
          <p:cNvPr id="17" name="TextBox 16"/>
          <p:cNvSpPr txBox="1"/>
          <p:nvPr/>
        </p:nvSpPr>
        <p:spPr>
          <a:xfrm>
            <a:off x="4406671" y="1066341"/>
            <a:ext cx="440570" cy="276999"/>
          </a:xfrm>
          <a:prstGeom prst="rect">
            <a:avLst/>
          </a:prstGeom>
          <a:noFill/>
        </p:spPr>
        <p:txBody>
          <a:bodyPr wrap="none" rtlCol="0">
            <a:spAutoFit/>
          </a:bodyPr>
          <a:lstStyle/>
          <a:p>
            <a:r>
              <a:rPr lang="en-US" sz="1200" dirty="0"/>
              <a:t>Low</a:t>
            </a:r>
            <a:endParaRPr lang="en-CA" sz="1200" dirty="0"/>
          </a:p>
        </p:txBody>
      </p:sp>
      <p:grpSp>
        <p:nvGrpSpPr>
          <p:cNvPr id="2" name="Group 1"/>
          <p:cNvGrpSpPr/>
          <p:nvPr/>
        </p:nvGrpSpPr>
        <p:grpSpPr>
          <a:xfrm>
            <a:off x="1950025" y="1827270"/>
            <a:ext cx="8281554" cy="4542356"/>
            <a:chOff x="426025" y="1827270"/>
            <a:chExt cx="8281554" cy="4542356"/>
          </a:xfrm>
        </p:grpSpPr>
        <p:sp>
          <p:nvSpPr>
            <p:cNvPr id="7" name="Rectangle 6"/>
            <p:cNvSpPr/>
            <p:nvPr/>
          </p:nvSpPr>
          <p:spPr>
            <a:xfrm>
              <a:off x="426025" y="3356263"/>
              <a:ext cx="8281554" cy="30133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51" y="4574970"/>
              <a:ext cx="80962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034" y="3469630"/>
              <a:ext cx="1080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190" y="3469630"/>
              <a:ext cx="1080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7239" y="3469630"/>
              <a:ext cx="1080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8784" y="3469630"/>
              <a:ext cx="1080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0182" y="3469630"/>
              <a:ext cx="1080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6575" y="3469630"/>
              <a:ext cx="1080000" cy="1151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2882426" y="2315106"/>
              <a:ext cx="468398" cy="276999"/>
            </a:xfrm>
            <a:prstGeom prst="rect">
              <a:avLst/>
            </a:prstGeom>
            <a:noFill/>
          </p:spPr>
          <p:txBody>
            <a:bodyPr wrap="none" rtlCol="0">
              <a:spAutoFit/>
            </a:bodyPr>
            <a:lstStyle/>
            <a:p>
              <a:r>
                <a:rPr lang="en-US" sz="1200" dirty="0"/>
                <a:t>High</a:t>
              </a:r>
              <a:endParaRPr lang="en-CA" sz="1200" dirty="0"/>
            </a:p>
          </p:txBody>
        </p:sp>
        <p:cxnSp>
          <p:nvCxnSpPr>
            <p:cNvPr id="20" name="Curved Connector 19"/>
            <p:cNvCxnSpPr>
              <a:stCxn id="7" idx="0"/>
              <a:endCxn id="6" idx="0"/>
            </p:cNvCxnSpPr>
            <p:nvPr/>
          </p:nvCxnSpPr>
          <p:spPr>
            <a:xfrm rot="16200000" flipV="1">
              <a:off x="3325005" y="2114466"/>
              <a:ext cx="1528993" cy="954602"/>
            </a:xfrm>
            <a:prstGeom prst="curvedConnector2">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760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060" y="1075432"/>
            <a:ext cx="4273858" cy="563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0"/>
            <a:ext cx="12192000" cy="523220"/>
          </a:xfrm>
          <a:prstGeom prst="rect">
            <a:avLst/>
          </a:prstGeom>
          <a:solidFill>
            <a:schemeClr val="bg1">
              <a:lumMod val="85000"/>
            </a:schemeClr>
          </a:solidFill>
        </p:spPr>
        <p:txBody>
          <a:bodyPr wrap="square" rtlCol="0">
            <a:spAutoFit/>
          </a:bodyPr>
          <a:lstStyle/>
          <a:p>
            <a:pPr algn="ctr"/>
            <a:r>
              <a:rPr lang="en-US" sz="2800" b="1" dirty="0"/>
              <a:t>Problems: range shifts (Invasive species)</a:t>
            </a:r>
          </a:p>
        </p:txBody>
      </p:sp>
      <p:grpSp>
        <p:nvGrpSpPr>
          <p:cNvPr id="8" name="Group 7"/>
          <p:cNvGrpSpPr/>
          <p:nvPr/>
        </p:nvGrpSpPr>
        <p:grpSpPr>
          <a:xfrm>
            <a:off x="8267838" y="3583565"/>
            <a:ext cx="3459201" cy="3064928"/>
            <a:chOff x="5580055" y="3396529"/>
            <a:chExt cx="3459201" cy="3064928"/>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55" y="4089059"/>
              <a:ext cx="1699591" cy="11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56" y="5366166"/>
              <a:ext cx="1699591" cy="1095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9665" y="3396529"/>
              <a:ext cx="1699591" cy="1718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664" y="5225390"/>
              <a:ext cx="1699591" cy="1236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12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763982"/>
            <a:ext cx="3435512" cy="2502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8055885" y="727113"/>
            <a:ext cx="3921369" cy="2359877"/>
            <a:chOff x="4994030" y="695940"/>
            <a:chExt cx="3921369" cy="2359877"/>
          </a:xfrm>
        </p:grpSpPr>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4030" y="695940"/>
              <a:ext cx="3921369" cy="219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67369" y="2686485"/>
              <a:ext cx="3389004" cy="369332"/>
            </a:xfrm>
            <a:prstGeom prst="rect">
              <a:avLst/>
            </a:prstGeom>
            <a:noFill/>
          </p:spPr>
          <p:txBody>
            <a:bodyPr wrap="square" rtlCol="0">
              <a:spAutoFit/>
            </a:bodyPr>
            <a:lstStyle/>
            <a:p>
              <a:pPr algn="ctr"/>
              <a:r>
                <a:rPr lang="en-US" dirty="0"/>
                <a:t>GLOBAL SHIPPING LINES</a:t>
              </a:r>
              <a:endParaRPr lang="en-CA" dirty="0"/>
            </a:p>
          </p:txBody>
        </p:sp>
      </p:grpSp>
      <p:sp>
        <p:nvSpPr>
          <p:cNvPr id="9" name="Rectangle 8"/>
          <p:cNvSpPr/>
          <p:nvPr/>
        </p:nvSpPr>
        <p:spPr>
          <a:xfrm>
            <a:off x="0" y="6550223"/>
            <a:ext cx="2613985" cy="307777"/>
          </a:xfrm>
          <a:prstGeom prst="rect">
            <a:avLst/>
          </a:prstGeom>
        </p:spPr>
        <p:txBody>
          <a:bodyPr wrap="none">
            <a:spAutoFit/>
          </a:bodyPr>
          <a:lstStyle/>
          <a:p>
            <a:r>
              <a:rPr lang="en-CA" sz="1400" dirty="0"/>
              <a:t>Schofield, Aquatic Invasions 2009</a:t>
            </a:r>
          </a:p>
        </p:txBody>
      </p:sp>
      <p:sp>
        <p:nvSpPr>
          <p:cNvPr id="12" name="Rectangle 11"/>
          <p:cNvSpPr/>
          <p:nvPr/>
        </p:nvSpPr>
        <p:spPr>
          <a:xfrm>
            <a:off x="467591" y="1334526"/>
            <a:ext cx="2441864" cy="1200329"/>
          </a:xfrm>
          <a:prstGeom prst="rect">
            <a:avLst/>
          </a:prstGeom>
          <a:noFill/>
        </p:spPr>
        <p:txBody>
          <a:bodyPr wrap="square">
            <a:spAutoFit/>
          </a:bodyPr>
          <a:lstStyle/>
          <a:p>
            <a:pPr algn="ctr"/>
            <a:r>
              <a:rPr lang="en-CA" sz="2400" dirty="0"/>
              <a:t>SPECIES ARE MOVING AROUND</a:t>
            </a:r>
          </a:p>
        </p:txBody>
      </p:sp>
    </p:spTree>
    <p:extLst>
      <p:ext uri="{BB962C8B-B14F-4D97-AF65-F5344CB8AC3E}">
        <p14:creationId xmlns:p14="http://schemas.microsoft.com/office/powerpoint/2010/main" val="423030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8463" y="2758065"/>
            <a:ext cx="8229600" cy="1143000"/>
          </a:xfrm>
        </p:spPr>
        <p:txBody>
          <a:bodyPr>
            <a:normAutofit fontScale="90000"/>
          </a:bodyPr>
          <a:lstStyle/>
          <a:p>
            <a:r>
              <a:rPr lang="en-US" dirty="0"/>
              <a:t>There is no clear cut way to define biogeographical regions</a:t>
            </a:r>
            <a:endParaRPr lang="en-CA" dirty="0"/>
          </a:p>
        </p:txBody>
      </p:sp>
    </p:spTree>
    <p:extLst>
      <p:ext uri="{BB962C8B-B14F-4D97-AF65-F5344CB8AC3E}">
        <p14:creationId xmlns:p14="http://schemas.microsoft.com/office/powerpoint/2010/main" val="1565742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097" y="1445202"/>
            <a:ext cx="7667342" cy="3864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9359" y="3377479"/>
            <a:ext cx="112395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536037" y="6449474"/>
            <a:ext cx="2114105" cy="369332"/>
          </a:xfrm>
          <a:prstGeom prst="rect">
            <a:avLst/>
          </a:prstGeom>
        </p:spPr>
        <p:txBody>
          <a:bodyPr wrap="none">
            <a:spAutoFit/>
          </a:bodyPr>
          <a:lstStyle/>
          <a:p>
            <a:r>
              <a:rPr lang="en-CA" dirty="0"/>
              <a:t> </a:t>
            </a:r>
            <a:r>
              <a:rPr lang="en-CA" dirty="0" err="1"/>
              <a:t>Udvardy</a:t>
            </a:r>
            <a:r>
              <a:rPr lang="en-CA" dirty="0"/>
              <a:t>, </a:t>
            </a:r>
            <a:r>
              <a:rPr lang="en-CA" dirty="0" err="1"/>
              <a:t>IUCN</a:t>
            </a:r>
            <a:r>
              <a:rPr lang="en-CA" dirty="0"/>
              <a:t> 1975</a:t>
            </a:r>
          </a:p>
        </p:txBody>
      </p:sp>
      <p:sp>
        <p:nvSpPr>
          <p:cNvPr id="9" name="TextBox 8"/>
          <p:cNvSpPr txBox="1"/>
          <p:nvPr/>
        </p:nvSpPr>
        <p:spPr>
          <a:xfrm>
            <a:off x="0" y="334208"/>
            <a:ext cx="12192000" cy="523220"/>
          </a:xfrm>
          <a:prstGeom prst="rect">
            <a:avLst/>
          </a:prstGeom>
          <a:solidFill>
            <a:schemeClr val="bg1">
              <a:lumMod val="85000"/>
            </a:schemeClr>
          </a:solidFill>
        </p:spPr>
        <p:txBody>
          <a:bodyPr wrap="square" rtlCol="0">
            <a:spAutoFit/>
          </a:bodyPr>
          <a:lstStyle/>
          <a:p>
            <a:pPr algn="ctr"/>
            <a:r>
              <a:rPr lang="en-US" sz="2800" b="1" dirty="0"/>
              <a:t>Biogeographical regions of the world: </a:t>
            </a:r>
            <a:r>
              <a:rPr lang="en-CA" sz="2800" b="1" dirty="0" err="1"/>
              <a:t>Udvardy's</a:t>
            </a:r>
            <a:r>
              <a:rPr lang="en-CA" sz="2800" b="1" dirty="0"/>
              <a:t> system</a:t>
            </a:r>
            <a:r>
              <a:rPr lang="en-US" sz="2800" b="1" dirty="0"/>
              <a:t>  </a:t>
            </a:r>
          </a:p>
        </p:txBody>
      </p:sp>
    </p:spTree>
    <p:extLst>
      <p:ext uri="{BB962C8B-B14F-4D97-AF65-F5344CB8AC3E}">
        <p14:creationId xmlns:p14="http://schemas.microsoft.com/office/powerpoint/2010/main" val="1632692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904876"/>
            <a:ext cx="8820150" cy="595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 y="0"/>
            <a:ext cx="12192000" cy="523220"/>
          </a:xfrm>
          <a:prstGeom prst="rect">
            <a:avLst/>
          </a:prstGeom>
          <a:solidFill>
            <a:schemeClr val="bg1">
              <a:lumMod val="85000"/>
            </a:schemeClr>
          </a:solidFill>
        </p:spPr>
        <p:txBody>
          <a:bodyPr wrap="square" rtlCol="0">
            <a:spAutoFit/>
          </a:bodyPr>
          <a:lstStyle/>
          <a:p>
            <a:pPr algn="ctr"/>
            <a:r>
              <a:rPr lang="en-US" sz="2800" b="1" dirty="0"/>
              <a:t>Biogeographical regions of the world: WWF</a:t>
            </a:r>
          </a:p>
        </p:txBody>
      </p:sp>
      <p:sp>
        <p:nvSpPr>
          <p:cNvPr id="6" name="Rectangle 5"/>
          <p:cNvSpPr/>
          <p:nvPr/>
        </p:nvSpPr>
        <p:spPr>
          <a:xfrm>
            <a:off x="8730482" y="6577143"/>
            <a:ext cx="1937518" cy="276999"/>
          </a:xfrm>
          <a:prstGeom prst="rect">
            <a:avLst/>
          </a:prstGeom>
        </p:spPr>
        <p:txBody>
          <a:bodyPr wrap="none">
            <a:spAutoFit/>
          </a:bodyPr>
          <a:lstStyle/>
          <a:p>
            <a:r>
              <a:rPr lang="en-CA" sz="1200" dirty="0"/>
              <a:t>Olson et al, Bioscience 2001</a:t>
            </a:r>
          </a:p>
        </p:txBody>
      </p:sp>
    </p:spTree>
    <p:extLst>
      <p:ext uri="{BB962C8B-B14F-4D97-AF65-F5344CB8AC3E}">
        <p14:creationId xmlns:p14="http://schemas.microsoft.com/office/powerpoint/2010/main" val="2249011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41558" y="2023672"/>
            <a:ext cx="10686130" cy="1077218"/>
          </a:xfrm>
          <a:prstGeom prst="rect">
            <a:avLst/>
          </a:prstGeom>
          <a:noFill/>
        </p:spPr>
        <p:txBody>
          <a:bodyPr wrap="none" rtlCol="0">
            <a:spAutoFit/>
          </a:bodyPr>
          <a:lstStyle/>
          <a:p>
            <a:r>
              <a:rPr lang="en-US" sz="3200" b="1" dirty="0">
                <a:solidFill>
                  <a:srgbClr val="FFFF00"/>
                </a:solidFill>
              </a:rPr>
              <a:t>The pattern:</a:t>
            </a:r>
          </a:p>
          <a:p>
            <a:r>
              <a:rPr lang="en-US" sz="3200" b="1" dirty="0">
                <a:solidFill>
                  <a:srgbClr val="FFFF00"/>
                </a:solidFill>
              </a:rPr>
              <a:t>	different parts of the world have similar types of species</a:t>
            </a:r>
            <a:endParaRPr lang="en-CA" sz="3200" b="1" dirty="0">
              <a:solidFill>
                <a:srgbClr val="FFFF00"/>
              </a:solidFill>
            </a:endParaRPr>
          </a:p>
        </p:txBody>
      </p:sp>
      <p:sp>
        <p:nvSpPr>
          <p:cNvPr id="11" name="TextBox 10"/>
          <p:cNvSpPr txBox="1"/>
          <p:nvPr/>
        </p:nvSpPr>
        <p:spPr>
          <a:xfrm>
            <a:off x="815400" y="3734709"/>
            <a:ext cx="9146606" cy="1077218"/>
          </a:xfrm>
          <a:prstGeom prst="rect">
            <a:avLst/>
          </a:prstGeom>
          <a:noFill/>
        </p:spPr>
        <p:txBody>
          <a:bodyPr wrap="none" rtlCol="0">
            <a:spAutoFit/>
          </a:bodyPr>
          <a:lstStyle/>
          <a:p>
            <a:r>
              <a:rPr lang="en-US" sz="3200" b="1" dirty="0">
                <a:solidFill>
                  <a:srgbClr val="FFFF00"/>
                </a:solidFill>
              </a:rPr>
              <a:t>The challenge:</a:t>
            </a:r>
          </a:p>
          <a:p>
            <a:r>
              <a:rPr lang="en-US" sz="3200" b="1" dirty="0">
                <a:solidFill>
                  <a:srgbClr val="FFFF00"/>
                </a:solidFill>
              </a:rPr>
              <a:t>	How do we set the boundaries of those places?</a:t>
            </a:r>
            <a:endParaRPr lang="en-CA" sz="3200" b="1" dirty="0">
              <a:solidFill>
                <a:srgbClr val="FFFF00"/>
              </a:solidFill>
            </a:endParaRPr>
          </a:p>
        </p:txBody>
      </p:sp>
      <p:sp>
        <p:nvSpPr>
          <p:cNvPr id="12" name="TextBox 11"/>
          <p:cNvSpPr txBox="1"/>
          <p:nvPr/>
        </p:nvSpPr>
        <p:spPr>
          <a:xfrm>
            <a:off x="0" y="251695"/>
            <a:ext cx="12192000" cy="584775"/>
          </a:xfrm>
          <a:prstGeom prst="rect">
            <a:avLst/>
          </a:prstGeom>
          <a:solidFill>
            <a:schemeClr val="bg1">
              <a:lumMod val="95000"/>
            </a:schemeClr>
          </a:solidFill>
        </p:spPr>
        <p:txBody>
          <a:bodyPr wrap="square" rtlCol="0">
            <a:spAutoFit/>
          </a:bodyPr>
          <a:lstStyle/>
          <a:p>
            <a:pPr algn="ctr"/>
            <a:r>
              <a:rPr lang="en-US" sz="3200" b="1" dirty="0"/>
              <a:t>Biogeographic regions</a:t>
            </a:r>
          </a:p>
        </p:txBody>
      </p:sp>
    </p:spTree>
    <p:extLst>
      <p:ext uri="{BB962C8B-B14F-4D97-AF65-F5344CB8AC3E}">
        <p14:creationId xmlns:p14="http://schemas.microsoft.com/office/powerpoint/2010/main" val="11394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099" y="3361331"/>
            <a:ext cx="6174789" cy="271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026" y="644005"/>
            <a:ext cx="6165263" cy="272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8898" y="6057618"/>
            <a:ext cx="8061060" cy="42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303106" y="6577143"/>
            <a:ext cx="2361287" cy="276999"/>
          </a:xfrm>
          <a:prstGeom prst="rect">
            <a:avLst/>
          </a:prstGeom>
        </p:spPr>
        <p:txBody>
          <a:bodyPr wrap="none">
            <a:spAutoFit/>
          </a:bodyPr>
          <a:lstStyle/>
          <a:p>
            <a:r>
              <a:rPr lang="en-CA" sz="1200" dirty="0"/>
              <a:t>Robertson and Cramer, </a:t>
            </a:r>
            <a:r>
              <a:rPr lang="en-CA" sz="1200" dirty="0" err="1"/>
              <a:t>MEPS</a:t>
            </a:r>
            <a:r>
              <a:rPr lang="en-CA" sz="1200" dirty="0"/>
              <a:t> 2009</a:t>
            </a:r>
          </a:p>
        </p:txBody>
      </p:sp>
      <p:sp>
        <p:nvSpPr>
          <p:cNvPr id="9" name="TextBox 8"/>
          <p:cNvSpPr txBox="1"/>
          <p:nvPr/>
        </p:nvSpPr>
        <p:spPr>
          <a:xfrm>
            <a:off x="0" y="16156"/>
            <a:ext cx="12192000" cy="523220"/>
          </a:xfrm>
          <a:prstGeom prst="rect">
            <a:avLst/>
          </a:prstGeom>
          <a:solidFill>
            <a:schemeClr val="bg1">
              <a:lumMod val="85000"/>
            </a:schemeClr>
          </a:solidFill>
        </p:spPr>
        <p:txBody>
          <a:bodyPr wrap="square" rtlCol="0">
            <a:spAutoFit/>
          </a:bodyPr>
          <a:lstStyle/>
          <a:p>
            <a:pPr algn="ctr"/>
            <a:r>
              <a:rPr lang="en-US" sz="2800" b="1" dirty="0"/>
              <a:t>Biogeographical regions of the world: problems at small scales</a:t>
            </a:r>
          </a:p>
        </p:txBody>
      </p:sp>
    </p:spTree>
    <p:extLst>
      <p:ext uri="{BB962C8B-B14F-4D97-AF65-F5344CB8AC3E}">
        <p14:creationId xmlns:p14="http://schemas.microsoft.com/office/powerpoint/2010/main" val="1025777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4" y="3219422"/>
            <a:ext cx="3894522" cy="1143000"/>
          </a:xfrm>
        </p:spPr>
        <p:txBody>
          <a:bodyPr>
            <a:normAutofit/>
          </a:bodyPr>
          <a:lstStyle/>
          <a:p>
            <a:pPr algn="r"/>
            <a:r>
              <a:rPr lang="en-US" sz="2800" dirty="0"/>
              <a:t>Biogeographical regions</a:t>
            </a:r>
            <a:endParaRPr lang="en-CA" sz="2800" dirty="0"/>
          </a:p>
        </p:txBody>
      </p:sp>
      <p:cxnSp>
        <p:nvCxnSpPr>
          <p:cNvPr id="3" name="Straight Arrow Connector 2"/>
          <p:cNvCxnSpPr/>
          <p:nvPr/>
        </p:nvCxnSpPr>
        <p:spPr>
          <a:xfrm flipV="1">
            <a:off x="4704746" y="2774031"/>
            <a:ext cx="844602" cy="1056524"/>
          </a:xfrm>
          <a:prstGeom prst="straightConnector1">
            <a:avLst/>
          </a:prstGeom>
          <a:ln w="38100">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Grp="1" noChangeArrowheads="1"/>
          </p:cNvSpPr>
          <p:nvPr/>
        </p:nvSpPr>
        <p:spPr bwMode="auto">
          <a:xfrm>
            <a:off x="5549347" y="2412030"/>
            <a:ext cx="2513997"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800" dirty="0"/>
              <a:t>Difficult to define</a:t>
            </a:r>
          </a:p>
        </p:txBody>
      </p:sp>
      <p:sp>
        <p:nvSpPr>
          <p:cNvPr id="6" name="Rectangle 5"/>
          <p:cNvSpPr>
            <a:spLocks noGrp="1" noChangeArrowheads="1"/>
          </p:cNvSpPr>
          <p:nvPr/>
        </p:nvSpPr>
        <p:spPr bwMode="auto">
          <a:xfrm>
            <a:off x="8969313" y="1554102"/>
            <a:ext cx="801758"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800" dirty="0"/>
              <a:t>Scale</a:t>
            </a:r>
          </a:p>
        </p:txBody>
      </p:sp>
      <p:sp>
        <p:nvSpPr>
          <p:cNvPr id="7" name="Rectangle 6"/>
          <p:cNvSpPr>
            <a:spLocks noGrp="1" noChangeArrowheads="1"/>
          </p:cNvSpPr>
          <p:nvPr/>
        </p:nvSpPr>
        <p:spPr bwMode="auto">
          <a:xfrm>
            <a:off x="9031657" y="2094283"/>
            <a:ext cx="3073751"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800" dirty="0"/>
              <a:t>Taxonomic rank</a:t>
            </a:r>
          </a:p>
        </p:txBody>
      </p:sp>
      <p:sp>
        <p:nvSpPr>
          <p:cNvPr id="8" name="Rectangle 7"/>
          <p:cNvSpPr>
            <a:spLocks noGrp="1" noChangeArrowheads="1"/>
          </p:cNvSpPr>
          <p:nvPr/>
        </p:nvSpPr>
        <p:spPr bwMode="auto">
          <a:xfrm>
            <a:off x="9044610" y="2705097"/>
            <a:ext cx="3261690"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800" dirty="0"/>
              <a:t>Taxonomic group</a:t>
            </a:r>
          </a:p>
        </p:txBody>
      </p:sp>
      <p:sp>
        <p:nvSpPr>
          <p:cNvPr id="9" name="Rectangle 8"/>
          <p:cNvSpPr>
            <a:spLocks noGrp="1" noChangeArrowheads="1"/>
          </p:cNvSpPr>
          <p:nvPr/>
        </p:nvSpPr>
        <p:spPr bwMode="auto">
          <a:xfrm>
            <a:off x="9023828" y="3278459"/>
            <a:ext cx="3282472"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800" dirty="0"/>
              <a:t>Change over time</a:t>
            </a:r>
          </a:p>
        </p:txBody>
      </p:sp>
      <p:cxnSp>
        <p:nvCxnSpPr>
          <p:cNvPr id="10" name="Straight Arrow Connector 9"/>
          <p:cNvCxnSpPr/>
          <p:nvPr/>
        </p:nvCxnSpPr>
        <p:spPr>
          <a:xfrm>
            <a:off x="4704746" y="3830555"/>
            <a:ext cx="844602" cy="873660"/>
          </a:xfrm>
          <a:prstGeom prst="straightConnector1">
            <a:avLst/>
          </a:prstGeom>
          <a:ln w="38100">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a:spLocks noGrp="1" noChangeArrowheads="1"/>
          </p:cNvSpPr>
          <p:nvPr/>
        </p:nvSpPr>
        <p:spPr bwMode="auto">
          <a:xfrm>
            <a:off x="5675092" y="4535840"/>
            <a:ext cx="2263562"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800" dirty="0"/>
              <a:t>Very variable</a:t>
            </a:r>
          </a:p>
        </p:txBody>
      </p:sp>
      <p:cxnSp>
        <p:nvCxnSpPr>
          <p:cNvPr id="16" name="Curved Connector 15"/>
          <p:cNvCxnSpPr>
            <a:cxnSpLocks/>
            <a:stCxn id="6" idx="1"/>
            <a:endCxn id="5" idx="3"/>
          </p:cNvCxnSpPr>
          <p:nvPr/>
        </p:nvCxnSpPr>
        <p:spPr>
          <a:xfrm rot="10800000" flipV="1">
            <a:off x="8063345" y="1847168"/>
            <a:ext cx="905969" cy="857928"/>
          </a:xfrm>
          <a:prstGeom prst="curvedConnector3">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cxnSpLocks/>
            <a:stCxn id="7" idx="1"/>
            <a:endCxn id="5" idx="3"/>
          </p:cNvCxnSpPr>
          <p:nvPr/>
        </p:nvCxnSpPr>
        <p:spPr>
          <a:xfrm rot="10800000" flipV="1">
            <a:off x="8063345" y="2387348"/>
            <a:ext cx="968313" cy="317747"/>
          </a:xfrm>
          <a:prstGeom prst="curved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p:cNvCxnSpPr>
            <a:cxnSpLocks/>
            <a:stCxn id="9" idx="1"/>
            <a:endCxn id="5" idx="3"/>
          </p:cNvCxnSpPr>
          <p:nvPr/>
        </p:nvCxnSpPr>
        <p:spPr>
          <a:xfrm rot="10800000">
            <a:off x="8063344" y="2705097"/>
            <a:ext cx="960484" cy="866429"/>
          </a:xfrm>
          <a:prstGeom prst="curvedConnector3">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p:cNvCxnSpPr>
            <a:cxnSpLocks/>
            <a:stCxn id="8" idx="1"/>
            <a:endCxn id="5" idx="3"/>
          </p:cNvCxnSpPr>
          <p:nvPr/>
        </p:nvCxnSpPr>
        <p:spPr>
          <a:xfrm rot="10800000">
            <a:off x="8063344" y="2705097"/>
            <a:ext cx="981266" cy="293067"/>
          </a:xfrm>
          <a:prstGeom prst="curved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0" y="0"/>
            <a:ext cx="12192000" cy="523220"/>
          </a:xfrm>
          <a:prstGeom prst="rect">
            <a:avLst/>
          </a:prstGeom>
          <a:solidFill>
            <a:schemeClr val="bg1">
              <a:lumMod val="85000"/>
            </a:schemeClr>
          </a:solidFill>
        </p:spPr>
        <p:txBody>
          <a:bodyPr wrap="square" rtlCol="0">
            <a:spAutoFit/>
          </a:bodyPr>
          <a:lstStyle/>
          <a:p>
            <a:pPr algn="ctr"/>
            <a:r>
              <a:rPr lang="en-US" sz="2800" b="1" dirty="0"/>
              <a:t>Summary</a:t>
            </a:r>
          </a:p>
        </p:txBody>
      </p:sp>
      <p:sp>
        <p:nvSpPr>
          <p:cNvPr id="19" name="Rectangle 18"/>
          <p:cNvSpPr>
            <a:spLocks noGrp="1" noChangeArrowheads="1"/>
          </p:cNvSpPr>
          <p:nvPr/>
        </p:nvSpPr>
        <p:spPr bwMode="auto">
          <a:xfrm>
            <a:off x="8773992" y="4034067"/>
            <a:ext cx="2448189"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800" dirty="0"/>
              <a:t>Climate</a:t>
            </a:r>
          </a:p>
        </p:txBody>
      </p:sp>
      <p:sp>
        <p:nvSpPr>
          <p:cNvPr id="20" name="Rectangle 19"/>
          <p:cNvSpPr>
            <a:spLocks noGrp="1" noChangeArrowheads="1"/>
          </p:cNvSpPr>
          <p:nvPr/>
        </p:nvSpPr>
        <p:spPr bwMode="auto">
          <a:xfrm>
            <a:off x="8825948" y="4553462"/>
            <a:ext cx="3366052"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800" dirty="0"/>
              <a:t>Human exploitation </a:t>
            </a:r>
          </a:p>
        </p:txBody>
      </p:sp>
      <p:sp>
        <p:nvSpPr>
          <p:cNvPr id="21" name="Rectangle 20"/>
          <p:cNvSpPr>
            <a:spLocks noGrp="1" noChangeArrowheads="1"/>
          </p:cNvSpPr>
          <p:nvPr/>
        </p:nvSpPr>
        <p:spPr bwMode="auto">
          <a:xfrm>
            <a:off x="8793872" y="5092471"/>
            <a:ext cx="3398128" cy="586132"/>
          </a:xfrm>
          <a:prstGeom prst="rect">
            <a:avLst/>
          </a:prstGeom>
          <a:noFill/>
          <a:ln w="9525">
            <a:noFill/>
            <a:round/>
            <a:headEnd/>
            <a:tailEnd/>
          </a:ln>
        </p:spPr>
        <p:txBody>
          <a:bodyPr vert="horz" wrap="square" lIns="0" tIns="14112"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800" dirty="0"/>
              <a:t>Invasions</a:t>
            </a:r>
          </a:p>
        </p:txBody>
      </p:sp>
      <p:cxnSp>
        <p:nvCxnSpPr>
          <p:cNvPr id="24" name="Curved Connector 23"/>
          <p:cNvCxnSpPr>
            <a:cxnSpLocks/>
            <a:stCxn id="19" idx="1"/>
          </p:cNvCxnSpPr>
          <p:nvPr/>
        </p:nvCxnSpPr>
        <p:spPr>
          <a:xfrm rot="10800000" flipV="1">
            <a:off x="7658100" y="4327132"/>
            <a:ext cx="1115892" cy="515031"/>
          </a:xfrm>
          <a:prstGeom prst="curvedConnector3">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urved Connector 24"/>
          <p:cNvCxnSpPr>
            <a:cxnSpLocks/>
            <a:stCxn id="20" idx="1"/>
          </p:cNvCxnSpPr>
          <p:nvPr/>
        </p:nvCxnSpPr>
        <p:spPr>
          <a:xfrm rot="10800000">
            <a:off x="7626928" y="4846528"/>
            <a:ext cx="1199021" cy="12700"/>
          </a:xfrm>
          <a:prstGeom prst="curved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urved Connector 26"/>
          <p:cNvCxnSpPr>
            <a:cxnSpLocks/>
            <a:stCxn id="21" idx="1"/>
          </p:cNvCxnSpPr>
          <p:nvPr/>
        </p:nvCxnSpPr>
        <p:spPr>
          <a:xfrm rot="10800000">
            <a:off x="7647710" y="4852555"/>
            <a:ext cx="1146163" cy="532982"/>
          </a:xfrm>
          <a:prstGeom prst="curved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2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left)">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left)">
                                      <p:cBhvr>
                                        <p:cTn id="81" dur="500"/>
                                        <p:tgtEl>
                                          <p:spTgt spid="27"/>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left)">
                                      <p:cBhvr>
                                        <p:cTn id="8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2"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68567"/>
            <a:ext cx="12192000" cy="523220"/>
          </a:xfrm>
          <a:prstGeom prst="rect">
            <a:avLst/>
          </a:prstGeom>
          <a:solidFill>
            <a:schemeClr val="bg1">
              <a:lumMod val="75000"/>
            </a:schemeClr>
          </a:solidFill>
        </p:spPr>
        <p:txBody>
          <a:bodyPr wrap="square" rtlCol="0">
            <a:spAutoFit/>
          </a:bodyPr>
          <a:lstStyle/>
          <a:p>
            <a:pPr algn="ctr"/>
            <a:r>
              <a:rPr lang="en-US" sz="2800" b="1" dirty="0"/>
              <a:t>First:  differentiate climate and evolution</a:t>
            </a:r>
          </a:p>
        </p:txBody>
      </p:sp>
      <p:grpSp>
        <p:nvGrpSpPr>
          <p:cNvPr id="2" name="Group 1"/>
          <p:cNvGrpSpPr/>
          <p:nvPr/>
        </p:nvGrpSpPr>
        <p:grpSpPr>
          <a:xfrm>
            <a:off x="1898070" y="900911"/>
            <a:ext cx="8229848" cy="3262093"/>
            <a:chOff x="374070" y="900910"/>
            <a:chExt cx="8229848" cy="3262093"/>
          </a:xfrm>
        </p:grpSpPr>
        <p:pic>
          <p:nvPicPr>
            <p:cNvPr id="2051"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070" y="1283003"/>
              <a:ext cx="3762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918" y="1262221"/>
              <a:ext cx="3762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841918" y="900910"/>
              <a:ext cx="3762000" cy="523220"/>
            </a:xfrm>
            <a:prstGeom prst="rect">
              <a:avLst/>
            </a:prstGeom>
            <a:solidFill>
              <a:schemeClr val="bg1">
                <a:lumMod val="85000"/>
              </a:schemeClr>
            </a:solidFill>
          </p:spPr>
          <p:txBody>
            <a:bodyPr wrap="square">
              <a:spAutoFit/>
            </a:bodyPr>
            <a:lstStyle/>
            <a:p>
              <a:pPr algn="ctr"/>
              <a:r>
                <a:rPr lang="en-CA" sz="2800" dirty="0"/>
                <a:t>New Guinea </a:t>
              </a:r>
            </a:p>
          </p:txBody>
        </p:sp>
        <p:sp>
          <p:nvSpPr>
            <p:cNvPr id="10" name="Rectangle 9"/>
            <p:cNvSpPr/>
            <p:nvPr/>
          </p:nvSpPr>
          <p:spPr>
            <a:xfrm>
              <a:off x="374070" y="934453"/>
              <a:ext cx="3762000" cy="523220"/>
            </a:xfrm>
            <a:prstGeom prst="rect">
              <a:avLst/>
            </a:prstGeom>
            <a:solidFill>
              <a:schemeClr val="bg1">
                <a:lumMod val="85000"/>
              </a:schemeClr>
            </a:solidFill>
          </p:spPr>
          <p:txBody>
            <a:bodyPr wrap="square">
              <a:spAutoFit/>
            </a:bodyPr>
            <a:lstStyle/>
            <a:p>
              <a:pPr algn="ctr"/>
              <a:r>
                <a:rPr lang="en-CA" sz="2800" dirty="0"/>
                <a:t>Costa Rica</a:t>
              </a:r>
            </a:p>
          </p:txBody>
        </p:sp>
      </p:grpSp>
      <p:sp>
        <p:nvSpPr>
          <p:cNvPr id="7" name="Rectangle 6"/>
          <p:cNvSpPr/>
          <p:nvPr/>
        </p:nvSpPr>
        <p:spPr>
          <a:xfrm>
            <a:off x="0" y="4539850"/>
            <a:ext cx="6905458" cy="954107"/>
          </a:xfrm>
          <a:prstGeom prst="rect">
            <a:avLst/>
          </a:prstGeom>
        </p:spPr>
        <p:txBody>
          <a:bodyPr wrap="square">
            <a:spAutoFit/>
          </a:bodyPr>
          <a:lstStyle/>
          <a:p>
            <a:pPr algn="r"/>
            <a:r>
              <a:rPr lang="en-CA" sz="2800" dirty="0"/>
              <a:t>SIMILAR in their vegetation type and structure, climate, soils, </a:t>
            </a:r>
            <a:r>
              <a:rPr lang="en-CA" sz="2800" dirty="0" err="1"/>
              <a:t>etc</a:t>
            </a:r>
            <a:endParaRPr lang="en-CA" sz="2800" dirty="0"/>
          </a:p>
        </p:txBody>
      </p:sp>
      <p:sp>
        <p:nvSpPr>
          <p:cNvPr id="8" name="Rectangle 7"/>
          <p:cNvSpPr/>
          <p:nvPr/>
        </p:nvSpPr>
        <p:spPr>
          <a:xfrm>
            <a:off x="0" y="5771347"/>
            <a:ext cx="6874042" cy="954107"/>
          </a:xfrm>
          <a:prstGeom prst="rect">
            <a:avLst/>
          </a:prstGeom>
        </p:spPr>
        <p:txBody>
          <a:bodyPr wrap="square">
            <a:spAutoFit/>
          </a:bodyPr>
          <a:lstStyle/>
          <a:p>
            <a:pPr algn="r"/>
            <a:r>
              <a:rPr lang="en-CA" sz="2800" dirty="0"/>
              <a:t>DIFFERENTIATED  by plants and animals with very different evolutionary histories</a:t>
            </a:r>
          </a:p>
        </p:txBody>
      </p:sp>
      <p:grpSp>
        <p:nvGrpSpPr>
          <p:cNvPr id="3" name="Group 2"/>
          <p:cNvGrpSpPr/>
          <p:nvPr/>
        </p:nvGrpSpPr>
        <p:grpSpPr>
          <a:xfrm>
            <a:off x="6967560" y="4574437"/>
            <a:ext cx="2369642" cy="523220"/>
            <a:chOff x="5443560" y="4834210"/>
            <a:chExt cx="2369642" cy="523220"/>
          </a:xfrm>
        </p:grpSpPr>
        <p:cxnSp>
          <p:nvCxnSpPr>
            <p:cNvPr id="13" name="Straight Arrow Connector 12"/>
            <p:cNvCxnSpPr/>
            <p:nvPr/>
          </p:nvCxnSpPr>
          <p:spPr>
            <a:xfrm>
              <a:off x="5443560" y="5008486"/>
              <a:ext cx="997528" cy="15132"/>
            </a:xfrm>
            <a:prstGeom prst="straightConnector1">
              <a:avLst/>
            </a:prstGeom>
            <a:ln w="1016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61870" y="4834210"/>
              <a:ext cx="1351332" cy="523220"/>
            </a:xfrm>
            <a:prstGeom prst="rect">
              <a:avLst/>
            </a:prstGeom>
            <a:noFill/>
          </p:spPr>
          <p:txBody>
            <a:bodyPr wrap="none" rtlCol="0">
              <a:spAutoFit/>
            </a:bodyPr>
            <a:lstStyle/>
            <a:p>
              <a:r>
                <a:rPr lang="en-US" sz="2800" dirty="0"/>
                <a:t>BIOMES</a:t>
              </a:r>
              <a:endParaRPr lang="en-CA" sz="2800" dirty="0"/>
            </a:p>
          </p:txBody>
        </p:sp>
      </p:grpSp>
      <p:grpSp>
        <p:nvGrpSpPr>
          <p:cNvPr id="5" name="Group 4"/>
          <p:cNvGrpSpPr/>
          <p:nvPr/>
        </p:nvGrpSpPr>
        <p:grpSpPr>
          <a:xfrm>
            <a:off x="6967560" y="5721502"/>
            <a:ext cx="5224440" cy="523220"/>
            <a:chOff x="5443560" y="5582355"/>
            <a:chExt cx="5224440" cy="523220"/>
          </a:xfrm>
        </p:grpSpPr>
        <p:cxnSp>
          <p:nvCxnSpPr>
            <p:cNvPr id="17" name="Straight Arrow Connector 16"/>
            <p:cNvCxnSpPr/>
            <p:nvPr/>
          </p:nvCxnSpPr>
          <p:spPr>
            <a:xfrm>
              <a:off x="5443560" y="5891714"/>
              <a:ext cx="997528" cy="15132"/>
            </a:xfrm>
            <a:prstGeom prst="straightConnector1">
              <a:avLst/>
            </a:prstGeom>
            <a:ln w="10160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461869" y="5582355"/>
              <a:ext cx="4206131" cy="523220"/>
            </a:xfrm>
            <a:prstGeom prst="rect">
              <a:avLst/>
            </a:prstGeom>
            <a:noFill/>
          </p:spPr>
          <p:txBody>
            <a:bodyPr wrap="square" rtlCol="0">
              <a:spAutoFit/>
            </a:bodyPr>
            <a:lstStyle/>
            <a:p>
              <a:r>
                <a:rPr lang="en-US" sz="2800" dirty="0"/>
                <a:t>BIOGEOGRAPHIC REGIONS</a:t>
              </a:r>
              <a:endParaRPr lang="en-CA" sz="2800" dirty="0"/>
            </a:p>
          </p:txBody>
        </p:sp>
      </p:grpSp>
    </p:spTree>
    <p:extLst>
      <p:ext uri="{BB962C8B-B14F-4D97-AF65-F5344CB8AC3E}">
        <p14:creationId xmlns:p14="http://schemas.microsoft.com/office/powerpoint/2010/main" val="351398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13425" y="2563845"/>
            <a:ext cx="4059387" cy="376447"/>
            <a:chOff x="2982188" y="2484332"/>
            <a:chExt cx="4059387" cy="376447"/>
          </a:xfrm>
        </p:grpSpPr>
        <p:sp>
          <p:nvSpPr>
            <p:cNvPr id="4" name="TextBox 3"/>
            <p:cNvSpPr txBox="1"/>
            <p:nvPr/>
          </p:nvSpPr>
          <p:spPr>
            <a:xfrm>
              <a:off x="2982188" y="2484332"/>
              <a:ext cx="1205346" cy="369332"/>
            </a:xfrm>
            <a:prstGeom prst="rect">
              <a:avLst/>
            </a:prstGeom>
            <a:noFill/>
          </p:spPr>
          <p:txBody>
            <a:bodyPr wrap="square" rtlCol="0">
              <a:spAutoFit/>
            </a:bodyPr>
            <a:lstStyle/>
            <a:p>
              <a:pPr algn="ctr"/>
              <a:r>
                <a:rPr lang="en-US" dirty="0"/>
                <a:t>Presence</a:t>
              </a:r>
              <a:endParaRPr lang="en-CA" dirty="0"/>
            </a:p>
          </p:txBody>
        </p:sp>
        <p:sp>
          <p:nvSpPr>
            <p:cNvPr id="5" name="TextBox 4"/>
            <p:cNvSpPr txBox="1"/>
            <p:nvPr/>
          </p:nvSpPr>
          <p:spPr>
            <a:xfrm>
              <a:off x="5836229" y="2491447"/>
              <a:ext cx="1205346" cy="369332"/>
            </a:xfrm>
            <a:prstGeom prst="rect">
              <a:avLst/>
            </a:prstGeom>
            <a:noFill/>
          </p:spPr>
          <p:txBody>
            <a:bodyPr wrap="square" rtlCol="0">
              <a:spAutoFit/>
            </a:bodyPr>
            <a:lstStyle/>
            <a:p>
              <a:pPr algn="ctr"/>
              <a:r>
                <a:rPr lang="en-US" dirty="0"/>
                <a:t>Absence</a:t>
              </a:r>
              <a:endParaRPr lang="en-CA" dirty="0"/>
            </a:p>
          </p:txBody>
        </p:sp>
      </p:grpSp>
      <p:sp>
        <p:nvSpPr>
          <p:cNvPr id="8" name="Rectangle 7"/>
          <p:cNvSpPr/>
          <p:nvPr/>
        </p:nvSpPr>
        <p:spPr>
          <a:xfrm>
            <a:off x="2799392" y="4042640"/>
            <a:ext cx="1614032" cy="369332"/>
          </a:xfrm>
          <a:prstGeom prst="rect">
            <a:avLst/>
          </a:prstGeom>
        </p:spPr>
        <p:txBody>
          <a:bodyPr wrap="none">
            <a:spAutoFit/>
          </a:bodyPr>
          <a:lstStyle/>
          <a:p>
            <a:pPr algn="ctr"/>
            <a:r>
              <a:rPr lang="en-US" dirty="0"/>
              <a:t>The process  →</a:t>
            </a:r>
          </a:p>
        </p:txBody>
      </p:sp>
      <p:grpSp>
        <p:nvGrpSpPr>
          <p:cNvPr id="3" name="Group 2"/>
          <p:cNvGrpSpPr/>
          <p:nvPr/>
        </p:nvGrpSpPr>
        <p:grpSpPr>
          <a:xfrm>
            <a:off x="4435906" y="2933176"/>
            <a:ext cx="1160382" cy="1459474"/>
            <a:chOff x="3004670" y="2853664"/>
            <a:chExt cx="1160382" cy="1459474"/>
          </a:xfrm>
        </p:grpSpPr>
        <p:sp>
          <p:nvSpPr>
            <p:cNvPr id="9" name="Rectangle 8"/>
            <p:cNvSpPr/>
            <p:nvPr/>
          </p:nvSpPr>
          <p:spPr>
            <a:xfrm>
              <a:off x="3004670" y="3943806"/>
              <a:ext cx="1160382" cy="369332"/>
            </a:xfrm>
            <a:prstGeom prst="rect">
              <a:avLst/>
            </a:prstGeom>
          </p:spPr>
          <p:txBody>
            <a:bodyPr wrap="none">
              <a:spAutoFit/>
            </a:bodyPr>
            <a:lstStyle/>
            <a:p>
              <a:pPr algn="ctr"/>
              <a:r>
                <a:rPr lang="en-US" dirty="0"/>
                <a:t>Speciation</a:t>
              </a:r>
              <a:endParaRPr lang="en-CA" dirty="0"/>
            </a:p>
          </p:txBody>
        </p:sp>
        <p:cxnSp>
          <p:nvCxnSpPr>
            <p:cNvPr id="11" name="Straight Arrow Connector 10"/>
            <p:cNvCxnSpPr>
              <a:stCxn id="9" idx="0"/>
              <a:endCxn id="4" idx="2"/>
            </p:cNvCxnSpPr>
            <p:nvPr/>
          </p:nvCxnSpPr>
          <p:spPr>
            <a:xfrm flipH="1" flipV="1">
              <a:off x="3571609" y="2853664"/>
              <a:ext cx="13252" cy="10901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002845" y="2933176"/>
            <a:ext cx="1934380" cy="1457104"/>
            <a:chOff x="3571609" y="2853664"/>
            <a:chExt cx="1934380" cy="1457104"/>
          </a:xfrm>
        </p:grpSpPr>
        <p:sp>
          <p:nvSpPr>
            <p:cNvPr id="10" name="Rectangle 9"/>
            <p:cNvSpPr/>
            <p:nvPr/>
          </p:nvSpPr>
          <p:spPr>
            <a:xfrm>
              <a:off x="4469295" y="3941436"/>
              <a:ext cx="1036694" cy="369332"/>
            </a:xfrm>
            <a:prstGeom prst="rect">
              <a:avLst/>
            </a:prstGeom>
          </p:spPr>
          <p:txBody>
            <a:bodyPr wrap="none">
              <a:spAutoFit/>
            </a:bodyPr>
            <a:lstStyle/>
            <a:p>
              <a:pPr algn="ctr"/>
              <a:r>
                <a:rPr lang="en-US" dirty="0"/>
                <a:t>Dispersal</a:t>
              </a:r>
            </a:p>
          </p:txBody>
        </p:sp>
        <p:cxnSp>
          <p:nvCxnSpPr>
            <p:cNvPr id="15" name="Straight Arrow Connector 14"/>
            <p:cNvCxnSpPr>
              <a:stCxn id="10" idx="0"/>
              <a:endCxn id="4" idx="2"/>
            </p:cNvCxnSpPr>
            <p:nvPr/>
          </p:nvCxnSpPr>
          <p:spPr>
            <a:xfrm flipH="1" flipV="1">
              <a:off x="3571609" y="2853664"/>
              <a:ext cx="1416033" cy="108777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7310177" y="2940291"/>
            <a:ext cx="1119922" cy="1455640"/>
            <a:chOff x="5878941" y="2860779"/>
            <a:chExt cx="1119922" cy="1455640"/>
          </a:xfrm>
        </p:grpSpPr>
        <p:sp>
          <p:nvSpPr>
            <p:cNvPr id="6" name="TextBox 5"/>
            <p:cNvSpPr txBox="1"/>
            <p:nvPr/>
          </p:nvSpPr>
          <p:spPr>
            <a:xfrm>
              <a:off x="5878941" y="3947087"/>
              <a:ext cx="1119922" cy="369332"/>
            </a:xfrm>
            <a:prstGeom prst="rect">
              <a:avLst/>
            </a:prstGeom>
            <a:noFill/>
          </p:spPr>
          <p:txBody>
            <a:bodyPr wrap="none" rtlCol="0">
              <a:spAutoFit/>
            </a:bodyPr>
            <a:lstStyle/>
            <a:p>
              <a:pPr algn="ctr"/>
              <a:r>
                <a:rPr lang="en-US" dirty="0"/>
                <a:t>Extinction</a:t>
              </a:r>
            </a:p>
          </p:txBody>
        </p:sp>
        <p:cxnSp>
          <p:nvCxnSpPr>
            <p:cNvPr id="18" name="Straight Arrow Connector 17"/>
            <p:cNvCxnSpPr>
              <a:stCxn id="6" idx="0"/>
              <a:endCxn id="5" idx="2"/>
            </p:cNvCxnSpPr>
            <p:nvPr/>
          </p:nvCxnSpPr>
          <p:spPr>
            <a:xfrm flipH="1" flipV="1">
              <a:off x="6425650" y="2860779"/>
              <a:ext cx="13252" cy="108630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5376820" y="1854630"/>
            <a:ext cx="2137124" cy="646331"/>
          </a:xfrm>
          <a:prstGeom prst="rect">
            <a:avLst/>
          </a:prstGeom>
          <a:noFill/>
        </p:spPr>
        <p:txBody>
          <a:bodyPr wrap="none" rtlCol="0">
            <a:spAutoFit/>
          </a:bodyPr>
          <a:lstStyle/>
          <a:p>
            <a:r>
              <a:rPr lang="en-US" sz="3600" b="1" dirty="0"/>
              <a:t>Species is:</a:t>
            </a:r>
            <a:endParaRPr lang="en-CA" sz="3600" b="1" dirty="0"/>
          </a:p>
        </p:txBody>
      </p:sp>
      <p:sp>
        <p:nvSpPr>
          <p:cNvPr id="14" name="TextBox 13"/>
          <p:cNvSpPr txBox="1"/>
          <p:nvPr/>
        </p:nvSpPr>
        <p:spPr>
          <a:xfrm>
            <a:off x="0" y="251695"/>
            <a:ext cx="12192000" cy="523220"/>
          </a:xfrm>
          <a:prstGeom prst="rect">
            <a:avLst/>
          </a:prstGeom>
          <a:solidFill>
            <a:schemeClr val="bg1">
              <a:lumMod val="85000"/>
            </a:schemeClr>
          </a:solidFill>
        </p:spPr>
        <p:txBody>
          <a:bodyPr wrap="square" rtlCol="0">
            <a:spAutoFit/>
          </a:bodyPr>
          <a:lstStyle/>
          <a:p>
            <a:pPr algn="ctr"/>
            <a:r>
              <a:rPr lang="en-US" sz="2800" b="1" dirty="0"/>
              <a:t>How are the boundaries of biogeographical regions defined?: The raw data</a:t>
            </a:r>
          </a:p>
        </p:txBody>
      </p:sp>
      <p:cxnSp>
        <p:nvCxnSpPr>
          <p:cNvPr id="19" name="Straight Arrow Connector 18"/>
          <p:cNvCxnSpPr>
            <a:stCxn id="10" idx="0"/>
            <a:endCxn id="5" idx="2"/>
          </p:cNvCxnSpPr>
          <p:nvPr/>
        </p:nvCxnSpPr>
        <p:spPr>
          <a:xfrm flipV="1">
            <a:off x="6418878" y="2940292"/>
            <a:ext cx="1451260" cy="1080657"/>
          </a:xfrm>
          <a:prstGeom prst="straightConnector1">
            <a:avLst/>
          </a:prstGeom>
          <a:ln w="38100">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6402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Line 2">
            <a:extLst>
              <a:ext uri="{FF2B5EF4-FFF2-40B4-BE49-F238E27FC236}">
                <a16:creationId xmlns:a16="http://schemas.microsoft.com/office/drawing/2014/main" id="{1E2C37CB-FC90-4B88-A24F-BD6C03CD4C43}"/>
              </a:ext>
            </a:extLst>
          </p:cNvPr>
          <p:cNvSpPr>
            <a:spLocks noChangeShapeType="1"/>
          </p:cNvSpPr>
          <p:nvPr/>
        </p:nvSpPr>
        <p:spPr bwMode="auto">
          <a:xfrm>
            <a:off x="5431843" y="5811630"/>
            <a:ext cx="1073513" cy="20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CA" dirty="0"/>
          </a:p>
        </p:txBody>
      </p:sp>
      <p:sp>
        <p:nvSpPr>
          <p:cNvPr id="98" name="Line 3">
            <a:extLst>
              <a:ext uri="{FF2B5EF4-FFF2-40B4-BE49-F238E27FC236}">
                <a16:creationId xmlns:a16="http://schemas.microsoft.com/office/drawing/2014/main" id="{ECAD7DA2-27CA-47D2-AEC7-305436D6AB3E}"/>
              </a:ext>
            </a:extLst>
          </p:cNvPr>
          <p:cNvSpPr>
            <a:spLocks noChangeShapeType="1"/>
          </p:cNvSpPr>
          <p:nvPr/>
        </p:nvSpPr>
        <p:spPr bwMode="auto">
          <a:xfrm>
            <a:off x="4326727" y="5877215"/>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101" name="Line 4">
            <a:extLst>
              <a:ext uri="{FF2B5EF4-FFF2-40B4-BE49-F238E27FC236}">
                <a16:creationId xmlns:a16="http://schemas.microsoft.com/office/drawing/2014/main" id="{855E6DCD-F39B-4CE2-A76D-28A7EB0808FC}"/>
              </a:ext>
            </a:extLst>
          </p:cNvPr>
          <p:cNvSpPr>
            <a:spLocks noChangeShapeType="1"/>
          </p:cNvSpPr>
          <p:nvPr/>
        </p:nvSpPr>
        <p:spPr bwMode="auto">
          <a:xfrm>
            <a:off x="4288846" y="5964237"/>
            <a:ext cx="33525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CA" dirty="0"/>
          </a:p>
        </p:txBody>
      </p:sp>
      <p:sp>
        <p:nvSpPr>
          <p:cNvPr id="104" name="Line 5">
            <a:extLst>
              <a:ext uri="{FF2B5EF4-FFF2-40B4-BE49-F238E27FC236}">
                <a16:creationId xmlns:a16="http://schemas.microsoft.com/office/drawing/2014/main" id="{D953708A-2D18-42DB-88BC-28C3ED82161B}"/>
              </a:ext>
            </a:extLst>
          </p:cNvPr>
          <p:cNvSpPr>
            <a:spLocks noChangeShapeType="1"/>
          </p:cNvSpPr>
          <p:nvPr/>
        </p:nvSpPr>
        <p:spPr bwMode="auto">
          <a:xfrm>
            <a:off x="5220350" y="5735637"/>
            <a:ext cx="1524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105" name="Line 6">
            <a:extLst>
              <a:ext uri="{FF2B5EF4-FFF2-40B4-BE49-F238E27FC236}">
                <a16:creationId xmlns:a16="http://schemas.microsoft.com/office/drawing/2014/main" id="{BB808C0A-0B85-4854-8322-35C1EB039428}"/>
              </a:ext>
            </a:extLst>
          </p:cNvPr>
          <p:cNvSpPr>
            <a:spLocks noChangeShapeType="1"/>
          </p:cNvSpPr>
          <p:nvPr/>
        </p:nvSpPr>
        <p:spPr bwMode="auto">
          <a:xfrm>
            <a:off x="6635327" y="5888037"/>
            <a:ext cx="7013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CA" dirty="0"/>
          </a:p>
        </p:txBody>
      </p:sp>
      <p:grpSp>
        <p:nvGrpSpPr>
          <p:cNvPr id="107" name="Group 7">
            <a:extLst>
              <a:ext uri="{FF2B5EF4-FFF2-40B4-BE49-F238E27FC236}">
                <a16:creationId xmlns:a16="http://schemas.microsoft.com/office/drawing/2014/main" id="{4FA0D961-474E-4021-B91A-78F3D154C299}"/>
              </a:ext>
            </a:extLst>
          </p:cNvPr>
          <p:cNvGrpSpPr>
            <a:grpSpLocks/>
          </p:cNvGrpSpPr>
          <p:nvPr/>
        </p:nvGrpSpPr>
        <p:grpSpPr bwMode="auto">
          <a:xfrm>
            <a:off x="4288627" y="6040437"/>
            <a:ext cx="3408363" cy="817563"/>
            <a:chOff x="1584" y="3456"/>
            <a:chExt cx="2147" cy="515"/>
          </a:xfrm>
        </p:grpSpPr>
        <p:grpSp>
          <p:nvGrpSpPr>
            <p:cNvPr id="108" name="Group 8">
              <a:extLst>
                <a:ext uri="{FF2B5EF4-FFF2-40B4-BE49-F238E27FC236}">
                  <a16:creationId xmlns:a16="http://schemas.microsoft.com/office/drawing/2014/main" id="{7E5F70E0-1D29-4AE2-82B2-4AD404CBF0BB}"/>
                </a:ext>
              </a:extLst>
            </p:cNvPr>
            <p:cNvGrpSpPr>
              <a:grpSpLocks/>
            </p:cNvGrpSpPr>
            <p:nvPr/>
          </p:nvGrpSpPr>
          <p:grpSpPr bwMode="auto">
            <a:xfrm rot="5393518">
              <a:off x="2568" y="2472"/>
              <a:ext cx="144" cy="2112"/>
              <a:chOff x="2304" y="1008"/>
              <a:chExt cx="144" cy="2112"/>
            </a:xfrm>
          </p:grpSpPr>
          <p:sp>
            <p:nvSpPr>
              <p:cNvPr id="111" name="Line 9">
                <a:extLst>
                  <a:ext uri="{FF2B5EF4-FFF2-40B4-BE49-F238E27FC236}">
                    <a16:creationId xmlns:a16="http://schemas.microsoft.com/office/drawing/2014/main" id="{152F0C24-3A54-4A27-AA0C-A73EFCB8FEE4}"/>
                  </a:ext>
                </a:extLst>
              </p:cNvPr>
              <p:cNvSpPr>
                <a:spLocks noChangeShapeType="1"/>
              </p:cNvSpPr>
              <p:nvPr/>
            </p:nvSpPr>
            <p:spPr bwMode="auto">
              <a:xfrm>
                <a:off x="2352" y="1008"/>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12" name="Line 10">
                <a:extLst>
                  <a:ext uri="{FF2B5EF4-FFF2-40B4-BE49-F238E27FC236}">
                    <a16:creationId xmlns:a16="http://schemas.microsoft.com/office/drawing/2014/main" id="{DCF2495F-9E57-45DA-A828-2E35473A6552}"/>
                  </a:ext>
                </a:extLst>
              </p:cNvPr>
              <p:cNvSpPr>
                <a:spLocks noChangeShapeType="1"/>
              </p:cNvSpPr>
              <p:nvPr/>
            </p:nvSpPr>
            <p:spPr bwMode="auto">
              <a:xfrm>
                <a:off x="2352" y="1680"/>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13" name="Line 11">
                <a:extLst>
                  <a:ext uri="{FF2B5EF4-FFF2-40B4-BE49-F238E27FC236}">
                    <a16:creationId xmlns:a16="http://schemas.microsoft.com/office/drawing/2014/main" id="{677E38BB-95CD-4BFB-AB4D-7D9F2ECD0736}"/>
                  </a:ext>
                </a:extLst>
              </p:cNvPr>
              <p:cNvSpPr>
                <a:spLocks noChangeShapeType="1"/>
              </p:cNvSpPr>
              <p:nvPr/>
            </p:nvSpPr>
            <p:spPr bwMode="auto">
              <a:xfrm>
                <a:off x="2352" y="2400"/>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14" name="Line 12">
                <a:extLst>
                  <a:ext uri="{FF2B5EF4-FFF2-40B4-BE49-F238E27FC236}">
                    <a16:creationId xmlns:a16="http://schemas.microsoft.com/office/drawing/2014/main" id="{B41F812A-5C9A-4857-89DD-3EF71AC27400}"/>
                  </a:ext>
                </a:extLst>
              </p:cNvPr>
              <p:cNvSpPr>
                <a:spLocks noChangeShapeType="1"/>
              </p:cNvSpPr>
              <p:nvPr/>
            </p:nvSpPr>
            <p:spPr bwMode="auto">
              <a:xfrm>
                <a:off x="2304" y="10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15" name="Line 13">
                <a:extLst>
                  <a:ext uri="{FF2B5EF4-FFF2-40B4-BE49-F238E27FC236}">
                    <a16:creationId xmlns:a16="http://schemas.microsoft.com/office/drawing/2014/main" id="{1B4B883D-11B0-41A2-9383-D4189541F910}"/>
                  </a:ext>
                </a:extLst>
              </p:cNvPr>
              <p:cNvSpPr>
                <a:spLocks noChangeShapeType="1"/>
              </p:cNvSpPr>
              <p:nvPr/>
            </p:nvSpPr>
            <p:spPr bwMode="auto">
              <a:xfrm>
                <a:off x="2304" y="312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16" name="Line 14">
                <a:extLst>
                  <a:ext uri="{FF2B5EF4-FFF2-40B4-BE49-F238E27FC236}">
                    <a16:creationId xmlns:a16="http://schemas.microsoft.com/office/drawing/2014/main" id="{97062DF2-DBF0-4B88-B0EC-72BC4298B459}"/>
                  </a:ext>
                </a:extLst>
              </p:cNvPr>
              <p:cNvSpPr>
                <a:spLocks noChangeShapeType="1"/>
              </p:cNvSpPr>
              <p:nvPr/>
            </p:nvSpPr>
            <p:spPr bwMode="auto">
              <a:xfrm>
                <a:off x="2304" y="240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17" name="Line 15">
                <a:extLst>
                  <a:ext uri="{FF2B5EF4-FFF2-40B4-BE49-F238E27FC236}">
                    <a16:creationId xmlns:a16="http://schemas.microsoft.com/office/drawing/2014/main" id="{1FAC174D-7A3F-4169-8B6C-4A513975C3BA}"/>
                  </a:ext>
                </a:extLst>
              </p:cNvPr>
              <p:cNvSpPr>
                <a:spLocks noChangeShapeType="1"/>
              </p:cNvSpPr>
              <p:nvPr/>
            </p:nvSpPr>
            <p:spPr bwMode="auto">
              <a:xfrm>
                <a:off x="2304" y="168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sp>
          <p:nvSpPr>
            <p:cNvPr id="109" name="Text Box 16">
              <a:extLst>
                <a:ext uri="{FF2B5EF4-FFF2-40B4-BE49-F238E27FC236}">
                  <a16:creationId xmlns:a16="http://schemas.microsoft.com/office/drawing/2014/main" id="{ED4AAF63-A608-4A18-BCE2-C8B95418DECC}"/>
                </a:ext>
              </a:extLst>
            </p:cNvPr>
            <p:cNvSpPr txBox="1">
              <a:spLocks noChangeArrowheads="1"/>
            </p:cNvSpPr>
            <p:nvPr/>
          </p:nvSpPr>
          <p:spPr bwMode="auto">
            <a:xfrm rot="21592035">
              <a:off x="2304" y="3740"/>
              <a:ext cx="5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800" dirty="0"/>
                <a:t>Latitude</a:t>
              </a:r>
              <a:endParaRPr lang="en-CA" sz="1800" dirty="0"/>
            </a:p>
          </p:txBody>
        </p:sp>
        <p:sp>
          <p:nvSpPr>
            <p:cNvPr id="110" name="Text Box 17">
              <a:extLst>
                <a:ext uri="{FF2B5EF4-FFF2-40B4-BE49-F238E27FC236}">
                  <a16:creationId xmlns:a16="http://schemas.microsoft.com/office/drawing/2014/main" id="{9F26F835-6112-4E1A-B045-57F6D7504FBB}"/>
                </a:ext>
              </a:extLst>
            </p:cNvPr>
            <p:cNvSpPr txBox="1">
              <a:spLocks noChangeArrowheads="1"/>
            </p:cNvSpPr>
            <p:nvPr/>
          </p:nvSpPr>
          <p:spPr bwMode="auto">
            <a:xfrm>
              <a:off x="1584" y="3552"/>
              <a:ext cx="21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800" dirty="0"/>
                <a:t>Temperate     Tropics     Temperate</a:t>
              </a:r>
              <a:endParaRPr lang="en-CA" sz="1800" dirty="0"/>
            </a:p>
          </p:txBody>
        </p:sp>
      </p:grpSp>
      <p:grpSp>
        <p:nvGrpSpPr>
          <p:cNvPr id="118" name="Group 117">
            <a:extLst>
              <a:ext uri="{FF2B5EF4-FFF2-40B4-BE49-F238E27FC236}">
                <a16:creationId xmlns:a16="http://schemas.microsoft.com/office/drawing/2014/main" id="{96430222-CDD0-4118-8DEC-A2EEF15C3409}"/>
              </a:ext>
            </a:extLst>
          </p:cNvPr>
          <p:cNvGrpSpPr/>
          <p:nvPr/>
        </p:nvGrpSpPr>
        <p:grpSpPr>
          <a:xfrm>
            <a:off x="5913073" y="875571"/>
            <a:ext cx="4433466" cy="3439391"/>
            <a:chOff x="4572646" y="800102"/>
            <a:chExt cx="4433466" cy="3439391"/>
          </a:xfrm>
        </p:grpSpPr>
        <p:sp>
          <p:nvSpPr>
            <p:cNvPr id="119" name="Rectangle 118">
              <a:extLst>
                <a:ext uri="{FF2B5EF4-FFF2-40B4-BE49-F238E27FC236}">
                  <a16:creationId xmlns:a16="http://schemas.microsoft.com/office/drawing/2014/main" id="{141DD114-2F32-442A-8549-25D06207BD35}"/>
                </a:ext>
              </a:extLst>
            </p:cNvPr>
            <p:cNvSpPr/>
            <p:nvPr/>
          </p:nvSpPr>
          <p:spPr>
            <a:xfrm>
              <a:off x="4572646" y="800102"/>
              <a:ext cx="4433466" cy="34393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0" name="Rectangle 18">
              <a:extLst>
                <a:ext uri="{FF2B5EF4-FFF2-40B4-BE49-F238E27FC236}">
                  <a16:creationId xmlns:a16="http://schemas.microsoft.com/office/drawing/2014/main" id="{2A498429-8DB3-4D92-A1FC-0806D2771FB1}"/>
                </a:ext>
              </a:extLst>
            </p:cNvPr>
            <p:cNvSpPr>
              <a:spLocks noChangeArrowheads="1"/>
            </p:cNvSpPr>
            <p:nvPr/>
          </p:nvSpPr>
          <p:spPr bwMode="auto">
            <a:xfrm>
              <a:off x="5416334" y="2477607"/>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grpSp>
          <p:nvGrpSpPr>
            <p:cNvPr id="121" name="Group 19">
              <a:extLst>
                <a:ext uri="{FF2B5EF4-FFF2-40B4-BE49-F238E27FC236}">
                  <a16:creationId xmlns:a16="http://schemas.microsoft.com/office/drawing/2014/main" id="{4EBF60D8-11EF-4CDF-9C83-35ED008251AE}"/>
                </a:ext>
              </a:extLst>
            </p:cNvPr>
            <p:cNvGrpSpPr>
              <a:grpSpLocks/>
            </p:cNvGrpSpPr>
            <p:nvPr/>
          </p:nvGrpSpPr>
          <p:grpSpPr bwMode="auto">
            <a:xfrm>
              <a:off x="4643221" y="1317786"/>
              <a:ext cx="4010026" cy="2532063"/>
              <a:chOff x="2961" y="88"/>
              <a:chExt cx="2526" cy="1595"/>
            </a:xfrm>
          </p:grpSpPr>
          <p:sp>
            <p:nvSpPr>
              <p:cNvPr id="129" name="Line 20">
                <a:extLst>
                  <a:ext uri="{FF2B5EF4-FFF2-40B4-BE49-F238E27FC236}">
                    <a16:creationId xmlns:a16="http://schemas.microsoft.com/office/drawing/2014/main" id="{DAF953D5-2148-4F82-8F27-34A422609388}"/>
                  </a:ext>
                </a:extLst>
              </p:cNvPr>
              <p:cNvSpPr>
                <a:spLocks noChangeShapeType="1"/>
              </p:cNvSpPr>
              <p:nvPr/>
            </p:nvSpPr>
            <p:spPr bwMode="auto">
              <a:xfrm rot="5393518">
                <a:off x="5127" y="1225"/>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30" name="Line 21">
                <a:extLst>
                  <a:ext uri="{FF2B5EF4-FFF2-40B4-BE49-F238E27FC236}">
                    <a16:creationId xmlns:a16="http://schemas.microsoft.com/office/drawing/2014/main" id="{E2CB7B4F-04AA-4DA5-87E4-74AAEC2ACAEE}"/>
                  </a:ext>
                </a:extLst>
              </p:cNvPr>
              <p:cNvSpPr>
                <a:spLocks noChangeShapeType="1"/>
              </p:cNvSpPr>
              <p:nvPr/>
            </p:nvSpPr>
            <p:spPr bwMode="auto">
              <a:xfrm rot="5393518">
                <a:off x="4455" y="1225"/>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31" name="Line 22">
                <a:extLst>
                  <a:ext uri="{FF2B5EF4-FFF2-40B4-BE49-F238E27FC236}">
                    <a16:creationId xmlns:a16="http://schemas.microsoft.com/office/drawing/2014/main" id="{47292CCA-9DA2-4ED8-9BFB-9E272E669CDC}"/>
                  </a:ext>
                </a:extLst>
              </p:cNvPr>
              <p:cNvSpPr>
                <a:spLocks noChangeShapeType="1"/>
              </p:cNvSpPr>
              <p:nvPr/>
            </p:nvSpPr>
            <p:spPr bwMode="auto">
              <a:xfrm rot="5393518">
                <a:off x="3736" y="1227"/>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32" name="Line 23">
                <a:extLst>
                  <a:ext uri="{FF2B5EF4-FFF2-40B4-BE49-F238E27FC236}">
                    <a16:creationId xmlns:a16="http://schemas.microsoft.com/office/drawing/2014/main" id="{D9BEF937-BC4A-4E23-9511-6C2C2F972E4D}"/>
                  </a:ext>
                </a:extLst>
              </p:cNvPr>
              <p:cNvSpPr>
                <a:spLocks noChangeShapeType="1"/>
              </p:cNvSpPr>
              <p:nvPr/>
            </p:nvSpPr>
            <p:spPr bwMode="auto">
              <a:xfrm rot="5393518">
                <a:off x="5414" y="16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33" name="Line 24">
                <a:extLst>
                  <a:ext uri="{FF2B5EF4-FFF2-40B4-BE49-F238E27FC236}">
                    <a16:creationId xmlns:a16="http://schemas.microsoft.com/office/drawing/2014/main" id="{E4047297-8B51-47EA-87D1-75CB0A4B7C89}"/>
                  </a:ext>
                </a:extLst>
              </p:cNvPr>
              <p:cNvSpPr>
                <a:spLocks noChangeShapeType="1"/>
              </p:cNvSpPr>
              <p:nvPr/>
            </p:nvSpPr>
            <p:spPr bwMode="auto">
              <a:xfrm rot="5393518">
                <a:off x="4024" y="1611"/>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34" name="Line 25">
                <a:extLst>
                  <a:ext uri="{FF2B5EF4-FFF2-40B4-BE49-F238E27FC236}">
                    <a16:creationId xmlns:a16="http://schemas.microsoft.com/office/drawing/2014/main" id="{E1D81963-B766-48DA-A556-09EF14762867}"/>
                  </a:ext>
                </a:extLst>
              </p:cNvPr>
              <p:cNvSpPr>
                <a:spLocks noChangeShapeType="1"/>
              </p:cNvSpPr>
              <p:nvPr/>
            </p:nvSpPr>
            <p:spPr bwMode="auto">
              <a:xfrm rot="5393518">
                <a:off x="4743" y="161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nvGrpSpPr>
              <p:cNvPr id="135" name="Group 27">
                <a:extLst>
                  <a:ext uri="{FF2B5EF4-FFF2-40B4-BE49-F238E27FC236}">
                    <a16:creationId xmlns:a16="http://schemas.microsoft.com/office/drawing/2014/main" id="{CB333883-76EC-4FB6-9036-2342F890A3FE}"/>
                  </a:ext>
                </a:extLst>
              </p:cNvPr>
              <p:cNvGrpSpPr>
                <a:grpSpLocks/>
              </p:cNvGrpSpPr>
              <p:nvPr/>
            </p:nvGrpSpPr>
            <p:grpSpPr bwMode="auto">
              <a:xfrm>
                <a:off x="2961" y="88"/>
                <a:ext cx="511" cy="1592"/>
                <a:chOff x="1169" y="1096"/>
                <a:chExt cx="511" cy="1592"/>
              </a:xfrm>
            </p:grpSpPr>
            <p:sp>
              <p:nvSpPr>
                <p:cNvPr id="136" name="Line 28">
                  <a:extLst>
                    <a:ext uri="{FF2B5EF4-FFF2-40B4-BE49-F238E27FC236}">
                      <a16:creationId xmlns:a16="http://schemas.microsoft.com/office/drawing/2014/main" id="{0710F384-82C6-49A2-9020-0CB92D96E161}"/>
                    </a:ext>
                  </a:extLst>
                </p:cNvPr>
                <p:cNvSpPr>
                  <a:spLocks noChangeShapeType="1"/>
                </p:cNvSpPr>
                <p:nvPr/>
              </p:nvSpPr>
              <p:spPr bwMode="auto">
                <a:xfrm rot="5393518">
                  <a:off x="790" y="1895"/>
                  <a:ext cx="1584" cy="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137" name="Text Box 29">
                  <a:extLst>
                    <a:ext uri="{FF2B5EF4-FFF2-40B4-BE49-F238E27FC236}">
                      <a16:creationId xmlns:a16="http://schemas.microsoft.com/office/drawing/2014/main" id="{BC19A6C0-6136-4BCB-B290-28FA20D720F6}"/>
                    </a:ext>
                  </a:extLst>
                </p:cNvPr>
                <p:cNvSpPr txBox="1">
                  <a:spLocks noChangeArrowheads="1"/>
                </p:cNvSpPr>
                <p:nvPr/>
              </p:nvSpPr>
              <p:spPr bwMode="auto">
                <a:xfrm rot="16200000">
                  <a:off x="672" y="1593"/>
                  <a:ext cx="1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800" dirty="0"/>
                    <a:t>Species similarities</a:t>
                  </a:r>
                  <a:endParaRPr lang="en-CA" sz="1800" dirty="0"/>
                </a:p>
              </p:txBody>
            </p:sp>
            <p:sp>
              <p:nvSpPr>
                <p:cNvPr id="138" name="Line 30">
                  <a:extLst>
                    <a:ext uri="{FF2B5EF4-FFF2-40B4-BE49-F238E27FC236}">
                      <a16:creationId xmlns:a16="http://schemas.microsoft.com/office/drawing/2014/main" id="{ABF6C2AD-3480-4836-985E-8597DD309C8B}"/>
                    </a:ext>
                  </a:extLst>
                </p:cNvPr>
                <p:cNvSpPr>
                  <a:spLocks noChangeShapeType="1"/>
                </p:cNvSpPr>
                <p:nvPr/>
              </p:nvSpPr>
              <p:spPr bwMode="auto">
                <a:xfrm>
                  <a:off x="1488" y="2256"/>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39" name="Line 31">
                  <a:extLst>
                    <a:ext uri="{FF2B5EF4-FFF2-40B4-BE49-F238E27FC236}">
                      <a16:creationId xmlns:a16="http://schemas.microsoft.com/office/drawing/2014/main" id="{32B44E6F-C4DD-472F-98EC-5CD1B110101E}"/>
                    </a:ext>
                  </a:extLst>
                </p:cNvPr>
                <p:cNvSpPr>
                  <a:spLocks noChangeShapeType="1"/>
                </p:cNvSpPr>
                <p:nvPr/>
              </p:nvSpPr>
              <p:spPr bwMode="auto">
                <a:xfrm>
                  <a:off x="1488" y="13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40" name="Line 32">
                  <a:extLst>
                    <a:ext uri="{FF2B5EF4-FFF2-40B4-BE49-F238E27FC236}">
                      <a16:creationId xmlns:a16="http://schemas.microsoft.com/office/drawing/2014/main" id="{AC3B0D00-CCDB-4789-A512-D93C2C75D9A8}"/>
                    </a:ext>
                  </a:extLst>
                </p:cNvPr>
                <p:cNvSpPr>
                  <a:spLocks noChangeShapeType="1"/>
                </p:cNvSpPr>
                <p:nvPr/>
              </p:nvSpPr>
              <p:spPr bwMode="auto">
                <a:xfrm>
                  <a:off x="1488" y="1104"/>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41" name="Line 33">
                  <a:extLst>
                    <a:ext uri="{FF2B5EF4-FFF2-40B4-BE49-F238E27FC236}">
                      <a16:creationId xmlns:a16="http://schemas.microsoft.com/office/drawing/2014/main" id="{911FE0E7-D254-4F80-9D1E-7311CB8E17C6}"/>
                    </a:ext>
                  </a:extLst>
                </p:cNvPr>
                <p:cNvSpPr>
                  <a:spLocks noChangeShapeType="1"/>
                </p:cNvSpPr>
                <p:nvPr/>
              </p:nvSpPr>
              <p:spPr bwMode="auto">
                <a:xfrm>
                  <a:off x="1488" y="1680"/>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42" name="Line 34">
                  <a:extLst>
                    <a:ext uri="{FF2B5EF4-FFF2-40B4-BE49-F238E27FC236}">
                      <a16:creationId xmlns:a16="http://schemas.microsoft.com/office/drawing/2014/main" id="{DE096A91-4E9A-4A4E-A05B-E3F40544B001}"/>
                    </a:ext>
                  </a:extLst>
                </p:cNvPr>
                <p:cNvSpPr>
                  <a:spLocks noChangeShapeType="1"/>
                </p:cNvSpPr>
                <p:nvPr/>
              </p:nvSpPr>
              <p:spPr bwMode="auto">
                <a:xfrm>
                  <a:off x="1488" y="1968"/>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grpSp>
        <p:sp>
          <p:nvSpPr>
            <p:cNvPr id="122" name="Rectangle 35">
              <a:extLst>
                <a:ext uri="{FF2B5EF4-FFF2-40B4-BE49-F238E27FC236}">
                  <a16:creationId xmlns:a16="http://schemas.microsoft.com/office/drawing/2014/main" id="{A857E40F-8C52-4563-8879-0E6C2C72985C}"/>
                </a:ext>
              </a:extLst>
            </p:cNvPr>
            <p:cNvSpPr>
              <a:spLocks noChangeArrowheads="1"/>
            </p:cNvSpPr>
            <p:nvPr/>
          </p:nvSpPr>
          <p:spPr bwMode="auto">
            <a:xfrm>
              <a:off x="6009985" y="2477607"/>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23" name="Rectangle 36">
              <a:extLst>
                <a:ext uri="{FF2B5EF4-FFF2-40B4-BE49-F238E27FC236}">
                  <a16:creationId xmlns:a16="http://schemas.microsoft.com/office/drawing/2014/main" id="{42CAAADA-024F-426B-B611-68A0C859F032}"/>
                </a:ext>
              </a:extLst>
            </p:cNvPr>
            <p:cNvSpPr>
              <a:spLocks noChangeArrowheads="1"/>
            </p:cNvSpPr>
            <p:nvPr/>
          </p:nvSpPr>
          <p:spPr bwMode="auto">
            <a:xfrm>
              <a:off x="7003833" y="125428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24" name="Rectangle 37">
              <a:extLst>
                <a:ext uri="{FF2B5EF4-FFF2-40B4-BE49-F238E27FC236}">
                  <a16:creationId xmlns:a16="http://schemas.microsoft.com/office/drawing/2014/main" id="{6C057DF7-0EB1-42DA-A1A4-BD3DAF584B74}"/>
                </a:ext>
              </a:extLst>
            </p:cNvPr>
            <p:cNvSpPr>
              <a:spLocks noChangeArrowheads="1"/>
            </p:cNvSpPr>
            <p:nvPr/>
          </p:nvSpPr>
          <p:spPr bwMode="auto">
            <a:xfrm>
              <a:off x="7378264" y="2102515"/>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25" name="Rectangle 38">
              <a:extLst>
                <a:ext uri="{FF2B5EF4-FFF2-40B4-BE49-F238E27FC236}">
                  <a16:creationId xmlns:a16="http://schemas.microsoft.com/office/drawing/2014/main" id="{1EA2E797-36DC-4933-82C5-20AAAF878B85}"/>
                </a:ext>
              </a:extLst>
            </p:cNvPr>
            <p:cNvSpPr>
              <a:spLocks noChangeArrowheads="1"/>
            </p:cNvSpPr>
            <p:nvPr/>
          </p:nvSpPr>
          <p:spPr bwMode="auto">
            <a:xfrm>
              <a:off x="6546633" y="216868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26" name="Rectangle 41">
              <a:extLst>
                <a:ext uri="{FF2B5EF4-FFF2-40B4-BE49-F238E27FC236}">
                  <a16:creationId xmlns:a16="http://schemas.microsoft.com/office/drawing/2014/main" id="{5F41CE93-2125-4728-87A9-8BFA850B9717}"/>
                </a:ext>
              </a:extLst>
            </p:cNvPr>
            <p:cNvSpPr>
              <a:spLocks noChangeArrowheads="1"/>
            </p:cNvSpPr>
            <p:nvPr/>
          </p:nvSpPr>
          <p:spPr bwMode="auto">
            <a:xfrm>
              <a:off x="7994433" y="274430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27" name="Rectangle 42">
              <a:extLst>
                <a:ext uri="{FF2B5EF4-FFF2-40B4-BE49-F238E27FC236}">
                  <a16:creationId xmlns:a16="http://schemas.microsoft.com/office/drawing/2014/main" id="{007F9EB0-8DC8-497C-86AF-9F19C23E7417}"/>
                </a:ext>
              </a:extLst>
            </p:cNvPr>
            <p:cNvSpPr>
              <a:spLocks noChangeArrowheads="1"/>
            </p:cNvSpPr>
            <p:nvPr/>
          </p:nvSpPr>
          <p:spPr bwMode="auto">
            <a:xfrm>
              <a:off x="8604033" y="315928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28" name="Freeform 43">
              <a:extLst>
                <a:ext uri="{FF2B5EF4-FFF2-40B4-BE49-F238E27FC236}">
                  <a16:creationId xmlns:a16="http://schemas.microsoft.com/office/drawing/2014/main" id="{3CA82E0F-EE2B-4A84-8874-BA761E4B4AC8}"/>
                </a:ext>
              </a:extLst>
            </p:cNvPr>
            <p:cNvSpPr>
              <a:spLocks/>
            </p:cNvSpPr>
            <p:nvPr/>
          </p:nvSpPr>
          <p:spPr bwMode="auto">
            <a:xfrm>
              <a:off x="5403633" y="1129488"/>
              <a:ext cx="3276600" cy="2052973"/>
            </a:xfrm>
            <a:custGeom>
              <a:avLst/>
              <a:gdLst>
                <a:gd name="T0" fmla="*/ 0 w 2064"/>
                <a:gd name="T1" fmla="*/ 1296 h 1304"/>
                <a:gd name="T2" fmla="*/ 144 w 2064"/>
                <a:gd name="T3" fmla="*/ 1248 h 1304"/>
                <a:gd name="T4" fmla="*/ 432 w 2064"/>
                <a:gd name="T5" fmla="*/ 960 h 1304"/>
                <a:gd name="T6" fmla="*/ 864 w 2064"/>
                <a:gd name="T7" fmla="*/ 624 h 1304"/>
                <a:gd name="T8" fmla="*/ 1008 w 2064"/>
                <a:gd name="T9" fmla="*/ 96 h 1304"/>
                <a:gd name="T10" fmla="*/ 1152 w 2064"/>
                <a:gd name="T11" fmla="*/ 96 h 1304"/>
                <a:gd name="T12" fmla="*/ 1344 w 2064"/>
                <a:gd name="T13" fmla="*/ 672 h 1304"/>
                <a:gd name="T14" fmla="*/ 1680 w 2064"/>
                <a:gd name="T15" fmla="*/ 1008 h 1304"/>
                <a:gd name="T16" fmla="*/ 2064 w 2064"/>
                <a:gd name="T17" fmla="*/ 1296 h 1304"/>
                <a:gd name="connsiteX0" fmla="*/ 0 w 10000"/>
                <a:gd name="connsiteY0" fmla="*/ 9733 h 9733"/>
                <a:gd name="connsiteX1" fmla="*/ 286 w 10000"/>
                <a:gd name="connsiteY1" fmla="*/ 6504 h 9733"/>
                <a:gd name="connsiteX2" fmla="*/ 2093 w 10000"/>
                <a:gd name="connsiteY2" fmla="*/ 7156 h 9733"/>
                <a:gd name="connsiteX3" fmla="*/ 4186 w 10000"/>
                <a:gd name="connsiteY3" fmla="*/ 4579 h 9733"/>
                <a:gd name="connsiteX4" fmla="*/ 4884 w 10000"/>
                <a:gd name="connsiteY4" fmla="*/ 530 h 9733"/>
                <a:gd name="connsiteX5" fmla="*/ 5581 w 10000"/>
                <a:gd name="connsiteY5" fmla="*/ 530 h 9733"/>
                <a:gd name="connsiteX6" fmla="*/ 6512 w 10000"/>
                <a:gd name="connsiteY6" fmla="*/ 4947 h 9733"/>
                <a:gd name="connsiteX7" fmla="*/ 8140 w 10000"/>
                <a:gd name="connsiteY7" fmla="*/ 7524 h 9733"/>
                <a:gd name="connsiteX8" fmla="*/ 10000 w 10000"/>
                <a:gd name="connsiteY8" fmla="*/ 9733 h 9733"/>
                <a:gd name="connsiteX0" fmla="*/ 0 w 10000"/>
                <a:gd name="connsiteY0" fmla="*/ 10000 h 10000"/>
                <a:gd name="connsiteX1" fmla="*/ 286 w 10000"/>
                <a:gd name="connsiteY1" fmla="*/ 6682 h 10000"/>
                <a:gd name="connsiteX2" fmla="*/ 1173 w 10000"/>
                <a:gd name="connsiteY2" fmla="*/ 5289 h 10000"/>
                <a:gd name="connsiteX3" fmla="*/ 4186 w 10000"/>
                <a:gd name="connsiteY3" fmla="*/ 4705 h 10000"/>
                <a:gd name="connsiteX4" fmla="*/ 4884 w 10000"/>
                <a:gd name="connsiteY4" fmla="*/ 545 h 10000"/>
                <a:gd name="connsiteX5" fmla="*/ 5581 w 10000"/>
                <a:gd name="connsiteY5" fmla="*/ 545 h 10000"/>
                <a:gd name="connsiteX6" fmla="*/ 6512 w 10000"/>
                <a:gd name="connsiteY6" fmla="*/ 5083 h 10000"/>
                <a:gd name="connsiteX7" fmla="*/ 8140 w 10000"/>
                <a:gd name="connsiteY7" fmla="*/ 7730 h 10000"/>
                <a:gd name="connsiteX8" fmla="*/ 10000 w 10000"/>
                <a:gd name="connsiteY8" fmla="*/ 10000 h 10000"/>
                <a:gd name="connsiteX0" fmla="*/ 0 w 10000"/>
                <a:gd name="connsiteY0" fmla="*/ 10330 h 10330"/>
                <a:gd name="connsiteX1" fmla="*/ 286 w 10000"/>
                <a:gd name="connsiteY1" fmla="*/ 7012 h 10330"/>
                <a:gd name="connsiteX2" fmla="*/ 1173 w 10000"/>
                <a:gd name="connsiteY2" fmla="*/ 5619 h 10330"/>
                <a:gd name="connsiteX3" fmla="*/ 2981 w 10000"/>
                <a:gd name="connsiteY3" fmla="*/ 9986 h 10330"/>
                <a:gd name="connsiteX4" fmla="*/ 4884 w 10000"/>
                <a:gd name="connsiteY4" fmla="*/ 875 h 10330"/>
                <a:gd name="connsiteX5" fmla="*/ 5581 w 10000"/>
                <a:gd name="connsiteY5" fmla="*/ 875 h 10330"/>
                <a:gd name="connsiteX6" fmla="*/ 6512 w 10000"/>
                <a:gd name="connsiteY6" fmla="*/ 5413 h 10330"/>
                <a:gd name="connsiteX7" fmla="*/ 8140 w 10000"/>
                <a:gd name="connsiteY7" fmla="*/ 8060 h 10330"/>
                <a:gd name="connsiteX8" fmla="*/ 10000 w 10000"/>
                <a:gd name="connsiteY8" fmla="*/ 10330 h 10330"/>
                <a:gd name="connsiteX0" fmla="*/ 0 w 10000"/>
                <a:gd name="connsiteY0" fmla="*/ 10330 h 10330"/>
                <a:gd name="connsiteX1" fmla="*/ 286 w 10000"/>
                <a:gd name="connsiteY1" fmla="*/ 7012 h 10330"/>
                <a:gd name="connsiteX2" fmla="*/ 1522 w 10000"/>
                <a:gd name="connsiteY2" fmla="*/ 5825 h 10330"/>
                <a:gd name="connsiteX3" fmla="*/ 2981 w 10000"/>
                <a:gd name="connsiteY3" fmla="*/ 9986 h 10330"/>
                <a:gd name="connsiteX4" fmla="*/ 4884 w 10000"/>
                <a:gd name="connsiteY4" fmla="*/ 875 h 10330"/>
                <a:gd name="connsiteX5" fmla="*/ 5581 w 10000"/>
                <a:gd name="connsiteY5" fmla="*/ 875 h 10330"/>
                <a:gd name="connsiteX6" fmla="*/ 6512 w 10000"/>
                <a:gd name="connsiteY6" fmla="*/ 5413 h 10330"/>
                <a:gd name="connsiteX7" fmla="*/ 8140 w 10000"/>
                <a:gd name="connsiteY7" fmla="*/ 8060 h 10330"/>
                <a:gd name="connsiteX8" fmla="*/ 10000 w 10000"/>
                <a:gd name="connsiteY8" fmla="*/ 10330 h 10330"/>
                <a:gd name="connsiteX0" fmla="*/ 0 w 10000"/>
                <a:gd name="connsiteY0" fmla="*/ 9718 h 9718"/>
                <a:gd name="connsiteX1" fmla="*/ 286 w 10000"/>
                <a:gd name="connsiteY1" fmla="*/ 6400 h 9718"/>
                <a:gd name="connsiteX2" fmla="*/ 1522 w 10000"/>
                <a:gd name="connsiteY2" fmla="*/ 5213 h 9718"/>
                <a:gd name="connsiteX3" fmla="*/ 2981 w 10000"/>
                <a:gd name="connsiteY3" fmla="*/ 9374 h 9718"/>
                <a:gd name="connsiteX4" fmla="*/ 4281 w 10000"/>
                <a:gd name="connsiteY4" fmla="*/ 1501 h 9718"/>
                <a:gd name="connsiteX5" fmla="*/ 5581 w 10000"/>
                <a:gd name="connsiteY5" fmla="*/ 263 h 9718"/>
                <a:gd name="connsiteX6" fmla="*/ 6512 w 10000"/>
                <a:gd name="connsiteY6" fmla="*/ 4801 h 9718"/>
                <a:gd name="connsiteX7" fmla="*/ 8140 w 10000"/>
                <a:gd name="connsiteY7" fmla="*/ 7448 h 9718"/>
                <a:gd name="connsiteX8" fmla="*/ 10000 w 10000"/>
                <a:gd name="connsiteY8" fmla="*/ 9718 h 9718"/>
                <a:gd name="connsiteX0" fmla="*/ 0 w 10000"/>
                <a:gd name="connsiteY0" fmla="*/ 10367 h 10517"/>
                <a:gd name="connsiteX1" fmla="*/ 286 w 10000"/>
                <a:gd name="connsiteY1" fmla="*/ 6953 h 10517"/>
                <a:gd name="connsiteX2" fmla="*/ 1522 w 10000"/>
                <a:gd name="connsiteY2" fmla="*/ 5731 h 10517"/>
                <a:gd name="connsiteX3" fmla="*/ 2981 w 10000"/>
                <a:gd name="connsiteY3" fmla="*/ 10013 h 10517"/>
                <a:gd name="connsiteX4" fmla="*/ 4281 w 10000"/>
                <a:gd name="connsiteY4" fmla="*/ 1912 h 10517"/>
                <a:gd name="connsiteX5" fmla="*/ 5581 w 10000"/>
                <a:gd name="connsiteY5" fmla="*/ 638 h 10517"/>
                <a:gd name="connsiteX6" fmla="*/ 6829 w 10000"/>
                <a:gd name="connsiteY6" fmla="*/ 10295 h 10517"/>
                <a:gd name="connsiteX7" fmla="*/ 8140 w 10000"/>
                <a:gd name="connsiteY7" fmla="*/ 8031 h 10517"/>
                <a:gd name="connsiteX8" fmla="*/ 10000 w 10000"/>
                <a:gd name="connsiteY8" fmla="*/ 10367 h 10517"/>
                <a:gd name="connsiteX0" fmla="*/ 0 w 10000"/>
                <a:gd name="connsiteY0" fmla="*/ 10367 h 10485"/>
                <a:gd name="connsiteX1" fmla="*/ 286 w 10000"/>
                <a:gd name="connsiteY1" fmla="*/ 6953 h 10485"/>
                <a:gd name="connsiteX2" fmla="*/ 1522 w 10000"/>
                <a:gd name="connsiteY2" fmla="*/ 5731 h 10485"/>
                <a:gd name="connsiteX3" fmla="*/ 2981 w 10000"/>
                <a:gd name="connsiteY3" fmla="*/ 10013 h 10485"/>
                <a:gd name="connsiteX4" fmla="*/ 4281 w 10000"/>
                <a:gd name="connsiteY4" fmla="*/ 1912 h 10485"/>
                <a:gd name="connsiteX5" fmla="*/ 5581 w 10000"/>
                <a:gd name="connsiteY5" fmla="*/ 638 h 10485"/>
                <a:gd name="connsiteX6" fmla="*/ 6829 w 10000"/>
                <a:gd name="connsiteY6" fmla="*/ 10295 h 10485"/>
                <a:gd name="connsiteX7" fmla="*/ 8616 w 10000"/>
                <a:gd name="connsiteY7" fmla="*/ 7660 h 10485"/>
                <a:gd name="connsiteX8" fmla="*/ 10000 w 10000"/>
                <a:gd name="connsiteY8" fmla="*/ 10367 h 1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485">
                  <a:moveTo>
                    <a:pt x="0" y="10367"/>
                  </a:moveTo>
                  <a:cubicBezTo>
                    <a:pt x="174" y="10399"/>
                    <a:pt x="32" y="7726"/>
                    <a:pt x="286" y="6953"/>
                  </a:cubicBezTo>
                  <a:cubicBezTo>
                    <a:pt x="540" y="6180"/>
                    <a:pt x="1073" y="5221"/>
                    <a:pt x="1522" y="5731"/>
                  </a:cubicBezTo>
                  <a:cubicBezTo>
                    <a:pt x="1971" y="6242"/>
                    <a:pt x="2521" y="10649"/>
                    <a:pt x="2981" y="10013"/>
                  </a:cubicBezTo>
                  <a:cubicBezTo>
                    <a:pt x="3441" y="9377"/>
                    <a:pt x="3848" y="3474"/>
                    <a:pt x="4281" y="1912"/>
                  </a:cubicBezTo>
                  <a:cubicBezTo>
                    <a:pt x="4714" y="350"/>
                    <a:pt x="5156" y="-759"/>
                    <a:pt x="5581" y="638"/>
                  </a:cubicBezTo>
                  <a:cubicBezTo>
                    <a:pt x="6006" y="2035"/>
                    <a:pt x="6323" y="9125"/>
                    <a:pt x="6829" y="10295"/>
                  </a:cubicBezTo>
                  <a:cubicBezTo>
                    <a:pt x="7335" y="11465"/>
                    <a:pt x="8034" y="6818"/>
                    <a:pt x="8616" y="7660"/>
                  </a:cubicBezTo>
                  <a:cubicBezTo>
                    <a:pt x="9197" y="8504"/>
                    <a:pt x="9360" y="9621"/>
                    <a:pt x="10000" y="10367"/>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grpSp>
        <p:nvGrpSpPr>
          <p:cNvPr id="143" name="Group 142">
            <a:extLst>
              <a:ext uri="{FF2B5EF4-FFF2-40B4-BE49-F238E27FC236}">
                <a16:creationId xmlns:a16="http://schemas.microsoft.com/office/drawing/2014/main" id="{28ED5EB7-A0B0-438B-836A-12A262A1600C}"/>
              </a:ext>
            </a:extLst>
          </p:cNvPr>
          <p:cNvGrpSpPr/>
          <p:nvPr/>
        </p:nvGrpSpPr>
        <p:grpSpPr>
          <a:xfrm>
            <a:off x="4517227" y="5430837"/>
            <a:ext cx="2971800" cy="685800"/>
            <a:chOff x="3176800" y="5355368"/>
            <a:chExt cx="2971800" cy="685800"/>
          </a:xfrm>
        </p:grpSpPr>
        <p:sp>
          <p:nvSpPr>
            <p:cNvPr id="144" name="Line 39">
              <a:extLst>
                <a:ext uri="{FF2B5EF4-FFF2-40B4-BE49-F238E27FC236}">
                  <a16:creationId xmlns:a16="http://schemas.microsoft.com/office/drawing/2014/main" id="{32DDAC07-3510-4880-A64F-B62D51E79D55}"/>
                </a:ext>
              </a:extLst>
            </p:cNvPr>
            <p:cNvSpPr>
              <a:spLocks noChangeShapeType="1"/>
            </p:cNvSpPr>
            <p:nvPr/>
          </p:nvSpPr>
          <p:spPr bwMode="auto">
            <a:xfrm flipV="1">
              <a:off x="3176800"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45" name="Line 40">
              <a:extLst>
                <a:ext uri="{FF2B5EF4-FFF2-40B4-BE49-F238E27FC236}">
                  <a16:creationId xmlns:a16="http://schemas.microsoft.com/office/drawing/2014/main" id="{AE525E44-EE3A-4F65-B4FB-295B1C975115}"/>
                </a:ext>
              </a:extLst>
            </p:cNvPr>
            <p:cNvSpPr>
              <a:spLocks noChangeShapeType="1"/>
            </p:cNvSpPr>
            <p:nvPr/>
          </p:nvSpPr>
          <p:spPr bwMode="auto">
            <a:xfrm flipV="1">
              <a:off x="3758692"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46" name="Line 45">
              <a:extLst>
                <a:ext uri="{FF2B5EF4-FFF2-40B4-BE49-F238E27FC236}">
                  <a16:creationId xmlns:a16="http://schemas.microsoft.com/office/drawing/2014/main" id="{53F14F11-13EB-4D93-AB2F-A09313797683}"/>
                </a:ext>
              </a:extLst>
            </p:cNvPr>
            <p:cNvSpPr>
              <a:spLocks noChangeShapeType="1"/>
            </p:cNvSpPr>
            <p:nvPr/>
          </p:nvSpPr>
          <p:spPr bwMode="auto">
            <a:xfrm flipV="1">
              <a:off x="4957108"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47" name="Line 46">
              <a:extLst>
                <a:ext uri="{FF2B5EF4-FFF2-40B4-BE49-F238E27FC236}">
                  <a16:creationId xmlns:a16="http://schemas.microsoft.com/office/drawing/2014/main" id="{529ECA43-42A3-4099-8974-07A9CBA9BAA0}"/>
                </a:ext>
              </a:extLst>
            </p:cNvPr>
            <p:cNvSpPr>
              <a:spLocks noChangeShapeType="1"/>
            </p:cNvSpPr>
            <p:nvPr/>
          </p:nvSpPr>
          <p:spPr bwMode="auto">
            <a:xfrm flipV="1">
              <a:off x="5539000"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48" name="Line 47">
              <a:extLst>
                <a:ext uri="{FF2B5EF4-FFF2-40B4-BE49-F238E27FC236}">
                  <a16:creationId xmlns:a16="http://schemas.microsoft.com/office/drawing/2014/main" id="{CAF940F1-4606-490D-9896-30732C722A4B}"/>
                </a:ext>
              </a:extLst>
            </p:cNvPr>
            <p:cNvSpPr>
              <a:spLocks noChangeShapeType="1"/>
            </p:cNvSpPr>
            <p:nvPr/>
          </p:nvSpPr>
          <p:spPr bwMode="auto">
            <a:xfrm flipV="1">
              <a:off x="6148600"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49" name="Line 48">
              <a:extLst>
                <a:ext uri="{FF2B5EF4-FFF2-40B4-BE49-F238E27FC236}">
                  <a16:creationId xmlns:a16="http://schemas.microsoft.com/office/drawing/2014/main" id="{CC9E582E-9953-4834-A92C-0E846CED139D}"/>
                </a:ext>
              </a:extLst>
            </p:cNvPr>
            <p:cNvSpPr>
              <a:spLocks noChangeShapeType="1"/>
            </p:cNvSpPr>
            <p:nvPr/>
          </p:nvSpPr>
          <p:spPr bwMode="auto">
            <a:xfrm flipV="1">
              <a:off x="4319800" y="535536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sp>
        <p:nvSpPr>
          <p:cNvPr id="150" name="Line 50">
            <a:extLst>
              <a:ext uri="{FF2B5EF4-FFF2-40B4-BE49-F238E27FC236}">
                <a16:creationId xmlns:a16="http://schemas.microsoft.com/office/drawing/2014/main" id="{F7B66FC1-B218-43B5-9E97-D814C389A188}"/>
              </a:ext>
            </a:extLst>
          </p:cNvPr>
          <p:cNvSpPr>
            <a:spLocks noChangeShapeType="1"/>
          </p:cNvSpPr>
          <p:nvPr/>
        </p:nvSpPr>
        <p:spPr bwMode="auto">
          <a:xfrm>
            <a:off x="5888827" y="5507037"/>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151" name="Line 3">
            <a:extLst>
              <a:ext uri="{FF2B5EF4-FFF2-40B4-BE49-F238E27FC236}">
                <a16:creationId xmlns:a16="http://schemas.microsoft.com/office/drawing/2014/main" id="{1B39C8CB-AA00-4804-811E-4B73A8E1FE76}"/>
              </a:ext>
            </a:extLst>
          </p:cNvPr>
          <p:cNvSpPr>
            <a:spLocks noChangeShapeType="1"/>
          </p:cNvSpPr>
          <p:nvPr/>
        </p:nvSpPr>
        <p:spPr bwMode="auto">
          <a:xfrm>
            <a:off x="6498354" y="5679786"/>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152" name="Line 50">
            <a:extLst>
              <a:ext uri="{FF2B5EF4-FFF2-40B4-BE49-F238E27FC236}">
                <a16:creationId xmlns:a16="http://schemas.microsoft.com/office/drawing/2014/main" id="{6A7ECCBA-1EE3-4B61-9365-53238E6E32C2}"/>
              </a:ext>
            </a:extLst>
          </p:cNvPr>
          <p:cNvSpPr>
            <a:spLocks noChangeShapeType="1"/>
          </p:cNvSpPr>
          <p:nvPr/>
        </p:nvSpPr>
        <p:spPr bwMode="auto">
          <a:xfrm>
            <a:off x="6087255" y="5617890"/>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153" name="Line 50">
            <a:extLst>
              <a:ext uri="{FF2B5EF4-FFF2-40B4-BE49-F238E27FC236}">
                <a16:creationId xmlns:a16="http://schemas.microsoft.com/office/drawing/2014/main" id="{96894097-8EEA-4DB9-8B4D-C5BDCFC0ABFE}"/>
              </a:ext>
            </a:extLst>
          </p:cNvPr>
          <p:cNvSpPr>
            <a:spLocks noChangeShapeType="1"/>
          </p:cNvSpPr>
          <p:nvPr/>
        </p:nvSpPr>
        <p:spPr bwMode="auto">
          <a:xfrm>
            <a:off x="5736427" y="5617890"/>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154" name="Line 50">
            <a:extLst>
              <a:ext uri="{FF2B5EF4-FFF2-40B4-BE49-F238E27FC236}">
                <a16:creationId xmlns:a16="http://schemas.microsoft.com/office/drawing/2014/main" id="{F7F1F904-07DB-415F-A7F0-F29258737C1D}"/>
              </a:ext>
            </a:extLst>
          </p:cNvPr>
          <p:cNvSpPr>
            <a:spLocks noChangeShapeType="1"/>
          </p:cNvSpPr>
          <p:nvPr/>
        </p:nvSpPr>
        <p:spPr bwMode="auto">
          <a:xfrm>
            <a:off x="7367802" y="5493641"/>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grpSp>
        <p:nvGrpSpPr>
          <p:cNvPr id="155" name="Group 154">
            <a:extLst>
              <a:ext uri="{FF2B5EF4-FFF2-40B4-BE49-F238E27FC236}">
                <a16:creationId xmlns:a16="http://schemas.microsoft.com/office/drawing/2014/main" id="{2D7BF0C9-7360-48F1-887A-139AEAB0CCCD}"/>
              </a:ext>
            </a:extLst>
          </p:cNvPr>
          <p:cNvGrpSpPr/>
          <p:nvPr/>
        </p:nvGrpSpPr>
        <p:grpSpPr>
          <a:xfrm>
            <a:off x="1391439" y="1201816"/>
            <a:ext cx="4035425" cy="2747963"/>
            <a:chOff x="51012" y="1126347"/>
            <a:chExt cx="4035425" cy="2747963"/>
          </a:xfrm>
        </p:grpSpPr>
        <p:sp>
          <p:nvSpPr>
            <p:cNvPr id="156" name="Rectangle 18">
              <a:extLst>
                <a:ext uri="{FF2B5EF4-FFF2-40B4-BE49-F238E27FC236}">
                  <a16:creationId xmlns:a16="http://schemas.microsoft.com/office/drawing/2014/main" id="{ECBD6471-250E-4716-9D77-7077DF212E95}"/>
                </a:ext>
              </a:extLst>
            </p:cNvPr>
            <p:cNvSpPr>
              <a:spLocks noChangeArrowheads="1"/>
            </p:cNvSpPr>
            <p:nvPr/>
          </p:nvSpPr>
          <p:spPr bwMode="auto">
            <a:xfrm>
              <a:off x="1038437" y="3183747"/>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grpSp>
          <p:nvGrpSpPr>
            <p:cNvPr id="157" name="Group 19">
              <a:extLst>
                <a:ext uri="{FF2B5EF4-FFF2-40B4-BE49-F238E27FC236}">
                  <a16:creationId xmlns:a16="http://schemas.microsoft.com/office/drawing/2014/main" id="{B1181C7C-626C-4E42-B09E-7068D5E22563}"/>
                </a:ext>
              </a:extLst>
            </p:cNvPr>
            <p:cNvGrpSpPr>
              <a:grpSpLocks/>
            </p:cNvGrpSpPr>
            <p:nvPr/>
          </p:nvGrpSpPr>
          <p:grpSpPr bwMode="auto">
            <a:xfrm>
              <a:off x="51012" y="1354947"/>
              <a:ext cx="4008438" cy="2519363"/>
              <a:chOff x="2962" y="96"/>
              <a:chExt cx="2525" cy="1587"/>
            </a:xfrm>
          </p:grpSpPr>
          <p:sp>
            <p:nvSpPr>
              <p:cNvPr id="165" name="Line 20">
                <a:extLst>
                  <a:ext uri="{FF2B5EF4-FFF2-40B4-BE49-F238E27FC236}">
                    <a16:creationId xmlns:a16="http://schemas.microsoft.com/office/drawing/2014/main" id="{20695085-51C9-4902-B646-66AD4C0F1819}"/>
                  </a:ext>
                </a:extLst>
              </p:cNvPr>
              <p:cNvSpPr>
                <a:spLocks noChangeShapeType="1"/>
              </p:cNvSpPr>
              <p:nvPr/>
            </p:nvSpPr>
            <p:spPr bwMode="auto">
              <a:xfrm rot="5393518">
                <a:off x="5127" y="1225"/>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66" name="Line 21">
                <a:extLst>
                  <a:ext uri="{FF2B5EF4-FFF2-40B4-BE49-F238E27FC236}">
                    <a16:creationId xmlns:a16="http://schemas.microsoft.com/office/drawing/2014/main" id="{349B42B9-4AC7-442D-8A8E-D2EC2111767F}"/>
                  </a:ext>
                </a:extLst>
              </p:cNvPr>
              <p:cNvSpPr>
                <a:spLocks noChangeShapeType="1"/>
              </p:cNvSpPr>
              <p:nvPr/>
            </p:nvSpPr>
            <p:spPr bwMode="auto">
              <a:xfrm rot="5393518">
                <a:off x="4455" y="1225"/>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67" name="Line 22">
                <a:extLst>
                  <a:ext uri="{FF2B5EF4-FFF2-40B4-BE49-F238E27FC236}">
                    <a16:creationId xmlns:a16="http://schemas.microsoft.com/office/drawing/2014/main" id="{70617F41-E00B-49CD-9C52-6209AADE11F5}"/>
                  </a:ext>
                </a:extLst>
              </p:cNvPr>
              <p:cNvSpPr>
                <a:spLocks noChangeShapeType="1"/>
              </p:cNvSpPr>
              <p:nvPr/>
            </p:nvSpPr>
            <p:spPr bwMode="auto">
              <a:xfrm rot="5393518">
                <a:off x="3736" y="1227"/>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68" name="Line 23">
                <a:extLst>
                  <a:ext uri="{FF2B5EF4-FFF2-40B4-BE49-F238E27FC236}">
                    <a16:creationId xmlns:a16="http://schemas.microsoft.com/office/drawing/2014/main" id="{1370C763-4690-465F-9BAC-646FDD9DDE96}"/>
                  </a:ext>
                </a:extLst>
              </p:cNvPr>
              <p:cNvSpPr>
                <a:spLocks noChangeShapeType="1"/>
              </p:cNvSpPr>
              <p:nvPr/>
            </p:nvSpPr>
            <p:spPr bwMode="auto">
              <a:xfrm rot="5393518">
                <a:off x="5414" y="16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69" name="Line 24">
                <a:extLst>
                  <a:ext uri="{FF2B5EF4-FFF2-40B4-BE49-F238E27FC236}">
                    <a16:creationId xmlns:a16="http://schemas.microsoft.com/office/drawing/2014/main" id="{8862F9BC-8A41-432E-A7C6-E1BAB482FDA2}"/>
                  </a:ext>
                </a:extLst>
              </p:cNvPr>
              <p:cNvSpPr>
                <a:spLocks noChangeShapeType="1"/>
              </p:cNvSpPr>
              <p:nvPr/>
            </p:nvSpPr>
            <p:spPr bwMode="auto">
              <a:xfrm rot="5393518">
                <a:off x="4024" y="1611"/>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70" name="Line 25">
                <a:extLst>
                  <a:ext uri="{FF2B5EF4-FFF2-40B4-BE49-F238E27FC236}">
                    <a16:creationId xmlns:a16="http://schemas.microsoft.com/office/drawing/2014/main" id="{744CFD62-043E-4632-B091-A7C57F1C1DC5}"/>
                  </a:ext>
                </a:extLst>
              </p:cNvPr>
              <p:cNvSpPr>
                <a:spLocks noChangeShapeType="1"/>
              </p:cNvSpPr>
              <p:nvPr/>
            </p:nvSpPr>
            <p:spPr bwMode="auto">
              <a:xfrm rot="5393518">
                <a:off x="4743" y="161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nvGrpSpPr>
              <p:cNvPr id="171" name="Group 27">
                <a:extLst>
                  <a:ext uri="{FF2B5EF4-FFF2-40B4-BE49-F238E27FC236}">
                    <a16:creationId xmlns:a16="http://schemas.microsoft.com/office/drawing/2014/main" id="{B0CE083B-0FF7-4DFD-9A3C-DFDC3816D9B8}"/>
                  </a:ext>
                </a:extLst>
              </p:cNvPr>
              <p:cNvGrpSpPr>
                <a:grpSpLocks/>
              </p:cNvGrpSpPr>
              <p:nvPr/>
            </p:nvGrpSpPr>
            <p:grpSpPr bwMode="auto">
              <a:xfrm>
                <a:off x="2962" y="96"/>
                <a:ext cx="510" cy="1584"/>
                <a:chOff x="1170" y="1104"/>
                <a:chExt cx="510" cy="1584"/>
              </a:xfrm>
            </p:grpSpPr>
            <p:sp>
              <p:nvSpPr>
                <p:cNvPr id="172" name="Line 28">
                  <a:extLst>
                    <a:ext uri="{FF2B5EF4-FFF2-40B4-BE49-F238E27FC236}">
                      <a16:creationId xmlns:a16="http://schemas.microsoft.com/office/drawing/2014/main" id="{24AE366C-3978-4734-BB8C-66B7FEB11B36}"/>
                    </a:ext>
                  </a:extLst>
                </p:cNvPr>
                <p:cNvSpPr>
                  <a:spLocks noChangeShapeType="1"/>
                </p:cNvSpPr>
                <p:nvPr/>
              </p:nvSpPr>
              <p:spPr bwMode="auto">
                <a:xfrm rot="5393518">
                  <a:off x="790" y="1895"/>
                  <a:ext cx="1584" cy="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173" name="Text Box 29">
                  <a:extLst>
                    <a:ext uri="{FF2B5EF4-FFF2-40B4-BE49-F238E27FC236}">
                      <a16:creationId xmlns:a16="http://schemas.microsoft.com/office/drawing/2014/main" id="{1C0477D9-CAD4-4473-8646-21D42751321C}"/>
                    </a:ext>
                  </a:extLst>
                </p:cNvPr>
                <p:cNvSpPr txBox="1">
                  <a:spLocks noChangeArrowheads="1"/>
                </p:cNvSpPr>
                <p:nvPr/>
              </p:nvSpPr>
              <p:spPr bwMode="auto">
                <a:xfrm rot="-5400000">
                  <a:off x="754" y="1594"/>
                  <a:ext cx="10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800" dirty="0"/>
                    <a:t>Species richness</a:t>
                  </a:r>
                  <a:endParaRPr lang="en-CA" sz="1800" dirty="0"/>
                </a:p>
              </p:txBody>
            </p:sp>
            <p:sp>
              <p:nvSpPr>
                <p:cNvPr id="174" name="Line 30">
                  <a:extLst>
                    <a:ext uri="{FF2B5EF4-FFF2-40B4-BE49-F238E27FC236}">
                      <a16:creationId xmlns:a16="http://schemas.microsoft.com/office/drawing/2014/main" id="{0E69B384-1BCA-4CB2-B551-73B41716F1E1}"/>
                    </a:ext>
                  </a:extLst>
                </p:cNvPr>
                <p:cNvSpPr>
                  <a:spLocks noChangeShapeType="1"/>
                </p:cNvSpPr>
                <p:nvPr/>
              </p:nvSpPr>
              <p:spPr bwMode="auto">
                <a:xfrm>
                  <a:off x="1488" y="2256"/>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75" name="Line 31">
                  <a:extLst>
                    <a:ext uri="{FF2B5EF4-FFF2-40B4-BE49-F238E27FC236}">
                      <a16:creationId xmlns:a16="http://schemas.microsoft.com/office/drawing/2014/main" id="{92E59C81-1E47-458F-A596-FAB6E62891D9}"/>
                    </a:ext>
                  </a:extLst>
                </p:cNvPr>
                <p:cNvSpPr>
                  <a:spLocks noChangeShapeType="1"/>
                </p:cNvSpPr>
                <p:nvPr/>
              </p:nvSpPr>
              <p:spPr bwMode="auto">
                <a:xfrm>
                  <a:off x="1488" y="13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76" name="Line 32">
                  <a:extLst>
                    <a:ext uri="{FF2B5EF4-FFF2-40B4-BE49-F238E27FC236}">
                      <a16:creationId xmlns:a16="http://schemas.microsoft.com/office/drawing/2014/main" id="{FF8FE00D-0862-42C2-AB39-01E16B02792C}"/>
                    </a:ext>
                  </a:extLst>
                </p:cNvPr>
                <p:cNvSpPr>
                  <a:spLocks noChangeShapeType="1"/>
                </p:cNvSpPr>
                <p:nvPr/>
              </p:nvSpPr>
              <p:spPr bwMode="auto">
                <a:xfrm>
                  <a:off x="1488" y="1104"/>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77" name="Line 33">
                  <a:extLst>
                    <a:ext uri="{FF2B5EF4-FFF2-40B4-BE49-F238E27FC236}">
                      <a16:creationId xmlns:a16="http://schemas.microsoft.com/office/drawing/2014/main" id="{4C549D53-1DBA-4EA3-9539-E713198E7B4C}"/>
                    </a:ext>
                  </a:extLst>
                </p:cNvPr>
                <p:cNvSpPr>
                  <a:spLocks noChangeShapeType="1"/>
                </p:cNvSpPr>
                <p:nvPr/>
              </p:nvSpPr>
              <p:spPr bwMode="auto">
                <a:xfrm>
                  <a:off x="1488" y="1680"/>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78" name="Line 34">
                  <a:extLst>
                    <a:ext uri="{FF2B5EF4-FFF2-40B4-BE49-F238E27FC236}">
                      <a16:creationId xmlns:a16="http://schemas.microsoft.com/office/drawing/2014/main" id="{5946FC81-270A-4A5C-A1A6-758B754D4169}"/>
                    </a:ext>
                  </a:extLst>
                </p:cNvPr>
                <p:cNvSpPr>
                  <a:spLocks noChangeShapeType="1"/>
                </p:cNvSpPr>
                <p:nvPr/>
              </p:nvSpPr>
              <p:spPr bwMode="auto">
                <a:xfrm>
                  <a:off x="1488" y="1968"/>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grpSp>
        <p:sp>
          <p:nvSpPr>
            <p:cNvPr id="158" name="Rectangle 35">
              <a:extLst>
                <a:ext uri="{FF2B5EF4-FFF2-40B4-BE49-F238E27FC236}">
                  <a16:creationId xmlns:a16="http://schemas.microsoft.com/office/drawing/2014/main" id="{12CF3631-4123-47DE-840F-42BF341D7424}"/>
                </a:ext>
              </a:extLst>
            </p:cNvPr>
            <p:cNvSpPr>
              <a:spLocks noChangeArrowheads="1"/>
            </p:cNvSpPr>
            <p:nvPr/>
          </p:nvSpPr>
          <p:spPr bwMode="auto">
            <a:xfrm>
              <a:off x="1419437" y="2726547"/>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59" name="Rectangle 36">
              <a:extLst>
                <a:ext uri="{FF2B5EF4-FFF2-40B4-BE49-F238E27FC236}">
                  <a16:creationId xmlns:a16="http://schemas.microsoft.com/office/drawing/2014/main" id="{B971DF94-A674-4825-9013-6FE5445BE35F}"/>
                </a:ext>
              </a:extLst>
            </p:cNvPr>
            <p:cNvSpPr>
              <a:spLocks noChangeArrowheads="1"/>
            </p:cNvSpPr>
            <p:nvPr/>
          </p:nvSpPr>
          <p:spPr bwMode="auto">
            <a:xfrm>
              <a:off x="2410037" y="1278747"/>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60" name="Rectangle 37">
              <a:extLst>
                <a:ext uri="{FF2B5EF4-FFF2-40B4-BE49-F238E27FC236}">
                  <a16:creationId xmlns:a16="http://schemas.microsoft.com/office/drawing/2014/main" id="{6C405F7E-CA36-4893-A5FC-4C44C09F53A5}"/>
                </a:ext>
              </a:extLst>
            </p:cNvPr>
            <p:cNvSpPr>
              <a:spLocks noChangeArrowheads="1"/>
            </p:cNvSpPr>
            <p:nvPr/>
          </p:nvSpPr>
          <p:spPr bwMode="auto">
            <a:xfrm>
              <a:off x="2867237" y="2116947"/>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61" name="Rectangle 38">
              <a:extLst>
                <a:ext uri="{FF2B5EF4-FFF2-40B4-BE49-F238E27FC236}">
                  <a16:creationId xmlns:a16="http://schemas.microsoft.com/office/drawing/2014/main" id="{822493A9-B3F3-4F10-BA50-589B08827BF3}"/>
                </a:ext>
              </a:extLst>
            </p:cNvPr>
            <p:cNvSpPr>
              <a:spLocks noChangeArrowheads="1"/>
            </p:cNvSpPr>
            <p:nvPr/>
          </p:nvSpPr>
          <p:spPr bwMode="auto">
            <a:xfrm>
              <a:off x="1952837" y="2193147"/>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62" name="Rectangle 41">
              <a:extLst>
                <a:ext uri="{FF2B5EF4-FFF2-40B4-BE49-F238E27FC236}">
                  <a16:creationId xmlns:a16="http://schemas.microsoft.com/office/drawing/2014/main" id="{D2B25C7F-B9AA-4FFE-BED7-672483084C86}"/>
                </a:ext>
              </a:extLst>
            </p:cNvPr>
            <p:cNvSpPr>
              <a:spLocks noChangeArrowheads="1"/>
            </p:cNvSpPr>
            <p:nvPr/>
          </p:nvSpPr>
          <p:spPr bwMode="auto">
            <a:xfrm>
              <a:off x="3400637" y="2574147"/>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63" name="Rectangle 42">
              <a:extLst>
                <a:ext uri="{FF2B5EF4-FFF2-40B4-BE49-F238E27FC236}">
                  <a16:creationId xmlns:a16="http://schemas.microsoft.com/office/drawing/2014/main" id="{62829E33-9AED-4469-8D93-82DE1A35E022}"/>
                </a:ext>
              </a:extLst>
            </p:cNvPr>
            <p:cNvSpPr>
              <a:spLocks noChangeArrowheads="1"/>
            </p:cNvSpPr>
            <p:nvPr/>
          </p:nvSpPr>
          <p:spPr bwMode="auto">
            <a:xfrm>
              <a:off x="3977332" y="3083086"/>
              <a:ext cx="762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CA" dirty="0"/>
            </a:p>
          </p:txBody>
        </p:sp>
        <p:sp>
          <p:nvSpPr>
            <p:cNvPr id="164" name="Freeform 43">
              <a:extLst>
                <a:ext uri="{FF2B5EF4-FFF2-40B4-BE49-F238E27FC236}">
                  <a16:creationId xmlns:a16="http://schemas.microsoft.com/office/drawing/2014/main" id="{B247FD62-A57B-4DC3-924A-85BF165FD75E}"/>
                </a:ext>
              </a:extLst>
            </p:cNvPr>
            <p:cNvSpPr>
              <a:spLocks/>
            </p:cNvSpPr>
            <p:nvPr/>
          </p:nvSpPr>
          <p:spPr bwMode="auto">
            <a:xfrm>
              <a:off x="809837" y="1126347"/>
              <a:ext cx="3276600" cy="2070100"/>
            </a:xfrm>
            <a:custGeom>
              <a:avLst/>
              <a:gdLst>
                <a:gd name="T0" fmla="*/ 0 w 2064"/>
                <a:gd name="T1" fmla="*/ 1296 h 1304"/>
                <a:gd name="T2" fmla="*/ 144 w 2064"/>
                <a:gd name="T3" fmla="*/ 1248 h 1304"/>
                <a:gd name="T4" fmla="*/ 432 w 2064"/>
                <a:gd name="T5" fmla="*/ 960 h 1304"/>
                <a:gd name="T6" fmla="*/ 864 w 2064"/>
                <a:gd name="T7" fmla="*/ 624 h 1304"/>
                <a:gd name="T8" fmla="*/ 1008 w 2064"/>
                <a:gd name="T9" fmla="*/ 96 h 1304"/>
                <a:gd name="T10" fmla="*/ 1152 w 2064"/>
                <a:gd name="T11" fmla="*/ 96 h 1304"/>
                <a:gd name="T12" fmla="*/ 1344 w 2064"/>
                <a:gd name="T13" fmla="*/ 672 h 1304"/>
                <a:gd name="T14" fmla="*/ 1680 w 2064"/>
                <a:gd name="T15" fmla="*/ 1008 h 1304"/>
                <a:gd name="T16" fmla="*/ 2064 w 2064"/>
                <a:gd name="T17" fmla="*/ 1296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4" h="1304">
                  <a:moveTo>
                    <a:pt x="0" y="1296"/>
                  </a:moveTo>
                  <a:cubicBezTo>
                    <a:pt x="36" y="1300"/>
                    <a:pt x="72" y="1304"/>
                    <a:pt x="144" y="1248"/>
                  </a:cubicBezTo>
                  <a:cubicBezTo>
                    <a:pt x="216" y="1192"/>
                    <a:pt x="312" y="1064"/>
                    <a:pt x="432" y="960"/>
                  </a:cubicBezTo>
                  <a:cubicBezTo>
                    <a:pt x="552" y="856"/>
                    <a:pt x="768" y="768"/>
                    <a:pt x="864" y="624"/>
                  </a:cubicBezTo>
                  <a:cubicBezTo>
                    <a:pt x="960" y="480"/>
                    <a:pt x="960" y="184"/>
                    <a:pt x="1008" y="96"/>
                  </a:cubicBezTo>
                  <a:cubicBezTo>
                    <a:pt x="1056" y="8"/>
                    <a:pt x="1096" y="0"/>
                    <a:pt x="1152" y="96"/>
                  </a:cubicBezTo>
                  <a:cubicBezTo>
                    <a:pt x="1208" y="192"/>
                    <a:pt x="1256" y="520"/>
                    <a:pt x="1344" y="672"/>
                  </a:cubicBezTo>
                  <a:cubicBezTo>
                    <a:pt x="1432" y="824"/>
                    <a:pt x="1560" y="904"/>
                    <a:pt x="1680" y="1008"/>
                  </a:cubicBezTo>
                  <a:cubicBezTo>
                    <a:pt x="1800" y="1112"/>
                    <a:pt x="1932" y="1204"/>
                    <a:pt x="2064" y="1296"/>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sp>
        <p:nvSpPr>
          <p:cNvPr id="179" name="TextBox 178">
            <a:extLst>
              <a:ext uri="{FF2B5EF4-FFF2-40B4-BE49-F238E27FC236}">
                <a16:creationId xmlns:a16="http://schemas.microsoft.com/office/drawing/2014/main" id="{ADABE0A0-B4BE-4300-9558-C84133B84744}"/>
              </a:ext>
            </a:extLst>
          </p:cNvPr>
          <p:cNvSpPr txBox="1"/>
          <p:nvPr/>
        </p:nvSpPr>
        <p:spPr>
          <a:xfrm>
            <a:off x="0" y="244036"/>
            <a:ext cx="12192000" cy="523220"/>
          </a:xfrm>
          <a:prstGeom prst="rect">
            <a:avLst/>
          </a:prstGeom>
          <a:solidFill>
            <a:schemeClr val="bg1">
              <a:lumMod val="85000"/>
            </a:schemeClr>
          </a:solidFill>
        </p:spPr>
        <p:txBody>
          <a:bodyPr wrap="square" rtlCol="0">
            <a:spAutoFit/>
          </a:bodyPr>
          <a:lstStyle/>
          <a:p>
            <a:pPr algn="ctr"/>
            <a:r>
              <a:rPr lang="en-US" sz="2800" b="1" dirty="0"/>
              <a:t>Raw data and patterns</a:t>
            </a:r>
          </a:p>
        </p:txBody>
      </p:sp>
      <p:grpSp>
        <p:nvGrpSpPr>
          <p:cNvPr id="180" name="Group 179">
            <a:extLst>
              <a:ext uri="{FF2B5EF4-FFF2-40B4-BE49-F238E27FC236}">
                <a16:creationId xmlns:a16="http://schemas.microsoft.com/office/drawing/2014/main" id="{C3E201B8-7C52-4270-A6B8-85090531F926}"/>
              </a:ext>
            </a:extLst>
          </p:cNvPr>
          <p:cNvGrpSpPr/>
          <p:nvPr/>
        </p:nvGrpSpPr>
        <p:grpSpPr>
          <a:xfrm>
            <a:off x="4475663" y="4221442"/>
            <a:ext cx="1447800" cy="987136"/>
            <a:chOff x="3374229" y="4145973"/>
            <a:chExt cx="1447800" cy="987136"/>
          </a:xfrm>
        </p:grpSpPr>
        <p:cxnSp>
          <p:nvCxnSpPr>
            <p:cNvPr id="181" name="Straight Arrow Connector 180">
              <a:extLst>
                <a:ext uri="{FF2B5EF4-FFF2-40B4-BE49-F238E27FC236}">
                  <a16:creationId xmlns:a16="http://schemas.microsoft.com/office/drawing/2014/main" id="{EFAB4396-19FB-46AE-878C-30AB2449C3D4}"/>
                </a:ext>
              </a:extLst>
            </p:cNvPr>
            <p:cNvCxnSpPr/>
            <p:nvPr/>
          </p:nvCxnSpPr>
          <p:spPr>
            <a:xfrm flipH="1" flipV="1">
              <a:off x="3374229" y="4145973"/>
              <a:ext cx="1447800" cy="9871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2" name="Text Box 16">
              <a:extLst>
                <a:ext uri="{FF2B5EF4-FFF2-40B4-BE49-F238E27FC236}">
                  <a16:creationId xmlns:a16="http://schemas.microsoft.com/office/drawing/2014/main" id="{721EC76F-2047-43E7-890E-101023470F24}"/>
                </a:ext>
              </a:extLst>
            </p:cNvPr>
            <p:cNvSpPr txBox="1">
              <a:spLocks noChangeArrowheads="1"/>
            </p:cNvSpPr>
            <p:nvPr/>
          </p:nvSpPr>
          <p:spPr bwMode="auto">
            <a:xfrm rot="21592035">
              <a:off x="3703702" y="4420012"/>
              <a:ext cx="748410" cy="369332"/>
            </a:xfrm>
            <a:prstGeom prst="rect">
              <a:avLst/>
            </a:prstGeom>
            <a:solidFill>
              <a:schemeClr val="bg1"/>
            </a:solidFill>
            <a:ln>
              <a:noFill/>
            </a:ln>
            <a:effectLst/>
          </p:spPr>
          <p:txBody>
            <a:bodyPr wrap="none">
              <a:spAutoFit/>
            </a:bodyPr>
            <a:lstStyle/>
            <a:p>
              <a:pPr algn="l"/>
              <a:r>
                <a:rPr lang="en-US" sz="1800" dirty="0"/>
                <a:t>Count</a:t>
              </a:r>
              <a:endParaRPr lang="en-CA" sz="1800" dirty="0"/>
            </a:p>
          </p:txBody>
        </p:sp>
      </p:grpSp>
      <p:grpSp>
        <p:nvGrpSpPr>
          <p:cNvPr id="183" name="Group 182">
            <a:extLst>
              <a:ext uri="{FF2B5EF4-FFF2-40B4-BE49-F238E27FC236}">
                <a16:creationId xmlns:a16="http://schemas.microsoft.com/office/drawing/2014/main" id="{E5C6E34D-869F-4A11-987C-79D988FF63FF}"/>
              </a:ext>
            </a:extLst>
          </p:cNvPr>
          <p:cNvGrpSpPr/>
          <p:nvPr/>
        </p:nvGrpSpPr>
        <p:grpSpPr>
          <a:xfrm flipH="1">
            <a:off x="5919995" y="4221442"/>
            <a:ext cx="1603019" cy="1004453"/>
            <a:chOff x="3374229" y="4145973"/>
            <a:chExt cx="1447800" cy="987136"/>
          </a:xfrm>
        </p:grpSpPr>
        <p:cxnSp>
          <p:nvCxnSpPr>
            <p:cNvPr id="184" name="Straight Arrow Connector 183">
              <a:extLst>
                <a:ext uri="{FF2B5EF4-FFF2-40B4-BE49-F238E27FC236}">
                  <a16:creationId xmlns:a16="http://schemas.microsoft.com/office/drawing/2014/main" id="{B79BBBEC-8B48-468E-A2BE-DEDAD064CA4D}"/>
                </a:ext>
              </a:extLst>
            </p:cNvPr>
            <p:cNvCxnSpPr/>
            <p:nvPr/>
          </p:nvCxnSpPr>
          <p:spPr>
            <a:xfrm flipH="1" flipV="1">
              <a:off x="3374229" y="4145973"/>
              <a:ext cx="1447800" cy="9871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5" name="Text Box 16">
              <a:extLst>
                <a:ext uri="{FF2B5EF4-FFF2-40B4-BE49-F238E27FC236}">
                  <a16:creationId xmlns:a16="http://schemas.microsoft.com/office/drawing/2014/main" id="{03027B53-E176-434D-9888-BB35450A1DC1}"/>
                </a:ext>
              </a:extLst>
            </p:cNvPr>
            <p:cNvSpPr txBox="1">
              <a:spLocks noChangeArrowheads="1"/>
            </p:cNvSpPr>
            <p:nvPr/>
          </p:nvSpPr>
          <p:spPr bwMode="auto">
            <a:xfrm rot="21592035">
              <a:off x="3599990" y="4423195"/>
              <a:ext cx="955828" cy="362965"/>
            </a:xfrm>
            <a:prstGeom prst="rect">
              <a:avLst/>
            </a:prstGeom>
            <a:solidFill>
              <a:schemeClr val="bg1"/>
            </a:solidFill>
            <a:ln>
              <a:noFill/>
            </a:ln>
            <a:effectLst/>
          </p:spPr>
          <p:txBody>
            <a:bodyPr wrap="none">
              <a:spAutoFit/>
            </a:bodyPr>
            <a:lstStyle/>
            <a:p>
              <a:pPr algn="l"/>
              <a:r>
                <a:rPr lang="en-US" sz="1800" dirty="0"/>
                <a:t>Similarity</a:t>
              </a:r>
              <a:endParaRPr lang="en-CA" sz="1800" dirty="0"/>
            </a:p>
          </p:txBody>
        </p:sp>
      </p:grpSp>
      <p:grpSp>
        <p:nvGrpSpPr>
          <p:cNvPr id="186" name="Group 185">
            <a:extLst>
              <a:ext uri="{FF2B5EF4-FFF2-40B4-BE49-F238E27FC236}">
                <a16:creationId xmlns:a16="http://schemas.microsoft.com/office/drawing/2014/main" id="{69AE1C05-6E5F-48A9-A4EB-95F5A05D4CB2}"/>
              </a:ext>
            </a:extLst>
          </p:cNvPr>
          <p:cNvGrpSpPr/>
          <p:nvPr/>
        </p:nvGrpSpPr>
        <p:grpSpPr>
          <a:xfrm>
            <a:off x="7594383" y="5209877"/>
            <a:ext cx="1762786" cy="369332"/>
            <a:chOff x="6253956" y="5134408"/>
            <a:chExt cx="1762786" cy="369332"/>
          </a:xfrm>
        </p:grpSpPr>
        <p:sp>
          <p:nvSpPr>
            <p:cNvPr id="187" name="Text Box 16">
              <a:extLst>
                <a:ext uri="{FF2B5EF4-FFF2-40B4-BE49-F238E27FC236}">
                  <a16:creationId xmlns:a16="http://schemas.microsoft.com/office/drawing/2014/main" id="{B00498AA-E8E9-4C08-B1E1-8DE853AFC12E}"/>
                </a:ext>
              </a:extLst>
            </p:cNvPr>
            <p:cNvSpPr txBox="1">
              <a:spLocks noChangeArrowheads="1"/>
            </p:cNvSpPr>
            <p:nvPr/>
          </p:nvSpPr>
          <p:spPr bwMode="auto">
            <a:xfrm rot="21592035">
              <a:off x="7025765" y="5134408"/>
              <a:ext cx="9909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800" dirty="0"/>
                <a:t>Endemic</a:t>
              </a:r>
              <a:endParaRPr lang="en-CA" sz="1800" dirty="0"/>
            </a:p>
          </p:txBody>
        </p:sp>
        <p:sp>
          <p:nvSpPr>
            <p:cNvPr id="188" name="Freeform 7">
              <a:extLst>
                <a:ext uri="{FF2B5EF4-FFF2-40B4-BE49-F238E27FC236}">
                  <a16:creationId xmlns:a16="http://schemas.microsoft.com/office/drawing/2014/main" id="{D0C4A64D-2FF9-411F-A6F5-93AA5260127A}"/>
                </a:ext>
              </a:extLst>
            </p:cNvPr>
            <p:cNvSpPr/>
            <p:nvPr/>
          </p:nvSpPr>
          <p:spPr>
            <a:xfrm>
              <a:off x="6253956" y="5258996"/>
              <a:ext cx="858582" cy="131008"/>
            </a:xfrm>
            <a:custGeom>
              <a:avLst/>
              <a:gdLst>
                <a:gd name="connsiteX0" fmla="*/ 0 w 758536"/>
                <a:gd name="connsiteY0" fmla="*/ 221017 h 221017"/>
                <a:gd name="connsiteX1" fmla="*/ 405245 w 758536"/>
                <a:gd name="connsiteY1" fmla="*/ 2808 h 221017"/>
                <a:gd name="connsiteX2" fmla="*/ 758536 w 758536"/>
                <a:gd name="connsiteY2" fmla="*/ 117108 h 221017"/>
              </a:gdLst>
              <a:ahLst/>
              <a:cxnLst>
                <a:cxn ang="0">
                  <a:pos x="connsiteX0" y="connsiteY0"/>
                </a:cxn>
                <a:cxn ang="0">
                  <a:pos x="connsiteX1" y="connsiteY1"/>
                </a:cxn>
                <a:cxn ang="0">
                  <a:pos x="connsiteX2" y="connsiteY2"/>
                </a:cxn>
              </a:cxnLst>
              <a:rect l="l" t="t" r="r" b="b"/>
              <a:pathLst>
                <a:path w="758536" h="221017">
                  <a:moveTo>
                    <a:pt x="0" y="221017"/>
                  </a:moveTo>
                  <a:cubicBezTo>
                    <a:pt x="139411" y="120571"/>
                    <a:pt x="278822" y="20126"/>
                    <a:pt x="405245" y="2808"/>
                  </a:cubicBezTo>
                  <a:cubicBezTo>
                    <a:pt x="531668" y="-14510"/>
                    <a:pt x="645102" y="51299"/>
                    <a:pt x="758536" y="11710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89" name="Group 188">
            <a:extLst>
              <a:ext uri="{FF2B5EF4-FFF2-40B4-BE49-F238E27FC236}">
                <a16:creationId xmlns:a16="http://schemas.microsoft.com/office/drawing/2014/main" id="{1BF93B9E-3B03-4E3B-82B7-1066C30DFD9A}"/>
              </a:ext>
            </a:extLst>
          </p:cNvPr>
          <p:cNvGrpSpPr/>
          <p:nvPr/>
        </p:nvGrpSpPr>
        <p:grpSpPr>
          <a:xfrm>
            <a:off x="7538563" y="5641025"/>
            <a:ext cx="2316656" cy="369332"/>
            <a:chOff x="6198136" y="5565556"/>
            <a:chExt cx="2316656" cy="369332"/>
          </a:xfrm>
        </p:grpSpPr>
        <p:sp>
          <p:nvSpPr>
            <p:cNvPr id="190" name="Text Box 16">
              <a:extLst>
                <a:ext uri="{FF2B5EF4-FFF2-40B4-BE49-F238E27FC236}">
                  <a16:creationId xmlns:a16="http://schemas.microsoft.com/office/drawing/2014/main" id="{CC1472DC-BD19-452D-91B1-5FF856AD500C}"/>
                </a:ext>
              </a:extLst>
            </p:cNvPr>
            <p:cNvSpPr txBox="1">
              <a:spLocks noChangeArrowheads="1"/>
            </p:cNvSpPr>
            <p:nvPr/>
          </p:nvSpPr>
          <p:spPr bwMode="auto">
            <a:xfrm rot="21592035">
              <a:off x="6980013" y="5565556"/>
              <a:ext cx="1534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800" dirty="0"/>
                <a:t>Cosmopolitan</a:t>
              </a:r>
              <a:endParaRPr lang="en-CA" sz="1800" dirty="0"/>
            </a:p>
          </p:txBody>
        </p:sp>
        <p:sp>
          <p:nvSpPr>
            <p:cNvPr id="191" name="Freeform 101">
              <a:extLst>
                <a:ext uri="{FF2B5EF4-FFF2-40B4-BE49-F238E27FC236}">
                  <a16:creationId xmlns:a16="http://schemas.microsoft.com/office/drawing/2014/main" id="{3CC1253B-ED9D-4862-8B2A-FC7E0421A696}"/>
                </a:ext>
              </a:extLst>
            </p:cNvPr>
            <p:cNvSpPr/>
            <p:nvPr/>
          </p:nvSpPr>
          <p:spPr>
            <a:xfrm>
              <a:off x="6198136" y="5701830"/>
              <a:ext cx="858582" cy="131008"/>
            </a:xfrm>
            <a:custGeom>
              <a:avLst/>
              <a:gdLst>
                <a:gd name="connsiteX0" fmla="*/ 0 w 758536"/>
                <a:gd name="connsiteY0" fmla="*/ 221017 h 221017"/>
                <a:gd name="connsiteX1" fmla="*/ 405245 w 758536"/>
                <a:gd name="connsiteY1" fmla="*/ 2808 h 221017"/>
                <a:gd name="connsiteX2" fmla="*/ 758536 w 758536"/>
                <a:gd name="connsiteY2" fmla="*/ 117108 h 221017"/>
              </a:gdLst>
              <a:ahLst/>
              <a:cxnLst>
                <a:cxn ang="0">
                  <a:pos x="connsiteX0" y="connsiteY0"/>
                </a:cxn>
                <a:cxn ang="0">
                  <a:pos x="connsiteX1" y="connsiteY1"/>
                </a:cxn>
                <a:cxn ang="0">
                  <a:pos x="connsiteX2" y="connsiteY2"/>
                </a:cxn>
              </a:cxnLst>
              <a:rect l="l" t="t" r="r" b="b"/>
              <a:pathLst>
                <a:path w="758536" h="221017">
                  <a:moveTo>
                    <a:pt x="0" y="221017"/>
                  </a:moveTo>
                  <a:cubicBezTo>
                    <a:pt x="139411" y="120571"/>
                    <a:pt x="278822" y="20126"/>
                    <a:pt x="405245" y="2808"/>
                  </a:cubicBezTo>
                  <a:cubicBezTo>
                    <a:pt x="531668" y="-14510"/>
                    <a:pt x="645102" y="51299"/>
                    <a:pt x="758536" y="11710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92" name="Group 191">
            <a:extLst>
              <a:ext uri="{FF2B5EF4-FFF2-40B4-BE49-F238E27FC236}">
                <a16:creationId xmlns:a16="http://schemas.microsoft.com/office/drawing/2014/main" id="{21B21208-2B5C-46DC-88CE-A3083B21AB8E}"/>
              </a:ext>
            </a:extLst>
          </p:cNvPr>
          <p:cNvGrpSpPr/>
          <p:nvPr/>
        </p:nvGrpSpPr>
        <p:grpSpPr>
          <a:xfrm>
            <a:off x="1680251" y="5488465"/>
            <a:ext cx="2365524" cy="646331"/>
            <a:chOff x="339824" y="5412996"/>
            <a:chExt cx="2365524" cy="646331"/>
          </a:xfrm>
        </p:grpSpPr>
        <p:cxnSp>
          <p:nvCxnSpPr>
            <p:cNvPr id="193" name="Straight Arrow Connector 192">
              <a:extLst>
                <a:ext uri="{FF2B5EF4-FFF2-40B4-BE49-F238E27FC236}">
                  <a16:creationId xmlns:a16="http://schemas.microsoft.com/office/drawing/2014/main" id="{12CD4E86-D929-4011-B68B-5D4E10D47A5B}"/>
                </a:ext>
              </a:extLst>
            </p:cNvPr>
            <p:cNvCxnSpPr/>
            <p:nvPr/>
          </p:nvCxnSpPr>
          <p:spPr>
            <a:xfrm>
              <a:off x="1872267" y="5736954"/>
              <a:ext cx="833081" cy="0"/>
            </a:xfrm>
            <a:prstGeom prst="straightConnector1">
              <a:avLst/>
            </a:prstGeom>
            <a:ln w="101600">
              <a:tailEnd type="arrow"/>
            </a:ln>
          </p:spPr>
          <p:style>
            <a:lnRef idx="1">
              <a:schemeClr val="accent1"/>
            </a:lnRef>
            <a:fillRef idx="0">
              <a:schemeClr val="accent1"/>
            </a:fillRef>
            <a:effectRef idx="0">
              <a:schemeClr val="accent1"/>
            </a:effectRef>
            <a:fontRef idx="minor">
              <a:schemeClr val="tx1"/>
            </a:fontRef>
          </p:style>
        </p:cxnSp>
        <p:sp>
          <p:nvSpPr>
            <p:cNvPr id="194" name="Text Box 16">
              <a:extLst>
                <a:ext uri="{FF2B5EF4-FFF2-40B4-BE49-F238E27FC236}">
                  <a16:creationId xmlns:a16="http://schemas.microsoft.com/office/drawing/2014/main" id="{0712EEBF-922B-46CC-8F8C-AA7BE503341F}"/>
                </a:ext>
              </a:extLst>
            </p:cNvPr>
            <p:cNvSpPr txBox="1">
              <a:spLocks noChangeArrowheads="1"/>
            </p:cNvSpPr>
            <p:nvPr/>
          </p:nvSpPr>
          <p:spPr bwMode="auto">
            <a:xfrm rot="7965" flipH="1">
              <a:off x="339824" y="5412996"/>
              <a:ext cx="1514989" cy="646331"/>
            </a:xfrm>
            <a:prstGeom prst="rect">
              <a:avLst/>
            </a:prstGeom>
            <a:solidFill>
              <a:schemeClr val="bg1"/>
            </a:solidFill>
            <a:ln>
              <a:noFill/>
            </a:ln>
            <a:effectLst/>
          </p:spPr>
          <p:txBody>
            <a:bodyPr wrap="square">
              <a:spAutoFit/>
            </a:bodyPr>
            <a:lstStyle/>
            <a:p>
              <a:pPr algn="r"/>
              <a:r>
                <a:rPr lang="en-US" sz="1800" dirty="0"/>
                <a:t>Species distributions</a:t>
              </a:r>
              <a:endParaRPr lang="en-CA" sz="1800" dirty="0"/>
            </a:p>
          </p:txBody>
        </p:sp>
      </p:grpSp>
    </p:spTree>
    <p:extLst>
      <p:ext uri="{BB962C8B-B14F-4D97-AF65-F5344CB8AC3E}">
        <p14:creationId xmlns:p14="http://schemas.microsoft.com/office/powerpoint/2010/main" val="15968719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wipe(left)">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left)">
                                      <p:cBhvr>
                                        <p:cTn id="17" dur="500"/>
                                        <p:tgtEl>
                                          <p:spTgt spid="1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4"/>
                                        </p:tgtEl>
                                        <p:attrNameLst>
                                          <p:attrName>style.visibility</p:attrName>
                                        </p:attrNameLst>
                                      </p:cBhvr>
                                      <p:to>
                                        <p:strVal val="visible"/>
                                      </p:to>
                                    </p:set>
                                    <p:animEffect transition="in" filter="wipe(left)">
                                      <p:cBhvr>
                                        <p:cTn id="22" dur="500"/>
                                        <p:tgtEl>
                                          <p:spTgt spid="1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6"/>
                                        </p:tgtEl>
                                        <p:attrNameLst>
                                          <p:attrName>style.visibility</p:attrName>
                                        </p:attrNameLst>
                                      </p:cBhvr>
                                      <p:to>
                                        <p:strVal val="visible"/>
                                      </p:to>
                                    </p:set>
                                    <p:animEffect transition="in" filter="wipe(left)">
                                      <p:cBhvr>
                                        <p:cTn id="27" dur="500"/>
                                        <p:tgtEl>
                                          <p:spTgt spid="1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wipe(left)">
                                      <p:cBhvr>
                                        <p:cTn id="32" dur="500"/>
                                        <p:tgtEl>
                                          <p:spTgt spid="9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wipe(left)">
                                      <p:cBhvr>
                                        <p:cTn id="35" dur="500"/>
                                        <p:tgtEl>
                                          <p:spTgt spid="10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wipe(left)">
                                      <p:cBhvr>
                                        <p:cTn id="38" dur="500"/>
                                        <p:tgtEl>
                                          <p:spTgt spid="9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wipe(left)">
                                      <p:cBhvr>
                                        <p:cTn id="41" dur="500"/>
                                        <p:tgtEl>
                                          <p:spTgt spid="15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0"/>
                                        </p:tgtEl>
                                        <p:attrNameLst>
                                          <p:attrName>style.visibility</p:attrName>
                                        </p:attrNameLst>
                                      </p:cBhvr>
                                      <p:to>
                                        <p:strVal val="visible"/>
                                      </p:to>
                                    </p:set>
                                    <p:animEffect transition="in" filter="wipe(left)">
                                      <p:cBhvr>
                                        <p:cTn id="44" dur="500"/>
                                        <p:tgtEl>
                                          <p:spTgt spid="15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wipe(left)">
                                      <p:cBhvr>
                                        <p:cTn id="47" dur="500"/>
                                        <p:tgtEl>
                                          <p:spTgt spid="15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wipe(left)">
                                      <p:cBhvr>
                                        <p:cTn id="50" dur="500"/>
                                        <p:tgtEl>
                                          <p:spTgt spid="151"/>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animEffect transition="in" filter="wipe(down)">
                                      <p:cBhvr>
                                        <p:cTn id="53" dur="500"/>
                                        <p:tgtEl>
                                          <p:spTgt spid="10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43"/>
                                        </p:tgtEl>
                                        <p:attrNameLst>
                                          <p:attrName>style.visibility</p:attrName>
                                        </p:attrNameLst>
                                      </p:cBhvr>
                                      <p:to>
                                        <p:strVal val="visible"/>
                                      </p:to>
                                    </p:set>
                                    <p:animEffect transition="in" filter="wipe(down)">
                                      <p:cBhvr>
                                        <p:cTn id="58" dur="500"/>
                                        <p:tgtEl>
                                          <p:spTgt spid="14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80"/>
                                        </p:tgtEl>
                                        <p:attrNameLst>
                                          <p:attrName>style.visibility</p:attrName>
                                        </p:attrNameLst>
                                      </p:cBhvr>
                                      <p:to>
                                        <p:strVal val="visible"/>
                                      </p:to>
                                    </p:set>
                                    <p:animEffect transition="in" filter="wipe(down)">
                                      <p:cBhvr>
                                        <p:cTn id="63" dur="500"/>
                                        <p:tgtEl>
                                          <p:spTgt spid="180"/>
                                        </p:tgtEl>
                                      </p:cBhvr>
                                    </p:animEffec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1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183"/>
                                        </p:tgtEl>
                                        <p:attrNameLst>
                                          <p:attrName>style.visibility</p:attrName>
                                        </p:attrNameLst>
                                      </p:cBhvr>
                                      <p:to>
                                        <p:strVal val="visible"/>
                                      </p:to>
                                    </p:set>
                                    <p:animEffect transition="in" filter="wipe(down)">
                                      <p:cBhvr>
                                        <p:cTn id="71" dur="500"/>
                                        <p:tgtEl>
                                          <p:spTgt spid="183"/>
                                        </p:tgtEl>
                                      </p:cBhvr>
                                    </p:animEffect>
                                  </p:childTnLst>
                                </p:cTn>
                              </p:par>
                            </p:childTnLst>
                          </p:cTn>
                        </p:par>
                        <p:par>
                          <p:cTn id="72" fill="hold">
                            <p:stCondLst>
                              <p:cond delay="500"/>
                            </p:stCondLst>
                            <p:childTnLst>
                              <p:par>
                                <p:cTn id="73" presetID="1" presetClass="entr" presetSubtype="0" fill="hold" nodeType="afterEffect">
                                  <p:stCondLst>
                                    <p:cond delay="0"/>
                                  </p:stCondLst>
                                  <p:childTnLst>
                                    <p:set>
                                      <p:cBhvr>
                                        <p:cTn id="7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101" grpId="0" animBg="1"/>
      <p:bldP spid="104" grpId="0" animBg="1"/>
      <p:bldP spid="105" grpId="0" animBg="1"/>
      <p:bldP spid="150" grpId="0" animBg="1"/>
      <p:bldP spid="151" grpId="0" animBg="1"/>
      <p:bldP spid="152" grpId="0" animBg="1"/>
      <p:bldP spid="153" grpId="0" animBg="1"/>
      <p:bldP spid="1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
          <p:cNvSpPr>
            <a:spLocks noChangeShapeType="1"/>
          </p:cNvSpPr>
          <p:nvPr/>
        </p:nvSpPr>
        <p:spPr bwMode="auto">
          <a:xfrm>
            <a:off x="1762676" y="3336068"/>
            <a:ext cx="1905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5" name="Line 3"/>
          <p:cNvSpPr>
            <a:spLocks noChangeShapeType="1"/>
          </p:cNvSpPr>
          <p:nvPr/>
        </p:nvSpPr>
        <p:spPr bwMode="auto">
          <a:xfrm>
            <a:off x="1800776" y="3048152"/>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6" name="Line 4"/>
          <p:cNvSpPr>
            <a:spLocks noChangeShapeType="1"/>
          </p:cNvSpPr>
          <p:nvPr/>
        </p:nvSpPr>
        <p:spPr bwMode="auto">
          <a:xfrm>
            <a:off x="1762896" y="3478077"/>
            <a:ext cx="33525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CA" dirty="0"/>
          </a:p>
        </p:txBody>
      </p:sp>
      <p:sp>
        <p:nvSpPr>
          <p:cNvPr id="7" name="Line 5"/>
          <p:cNvSpPr>
            <a:spLocks noChangeShapeType="1"/>
          </p:cNvSpPr>
          <p:nvPr/>
        </p:nvSpPr>
        <p:spPr bwMode="auto">
          <a:xfrm>
            <a:off x="2143676" y="3197522"/>
            <a:ext cx="1524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8" name="Line 6"/>
          <p:cNvSpPr>
            <a:spLocks noChangeShapeType="1"/>
          </p:cNvSpPr>
          <p:nvPr/>
        </p:nvSpPr>
        <p:spPr bwMode="auto">
          <a:xfrm>
            <a:off x="3210476" y="3401877"/>
            <a:ext cx="1600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grpSp>
        <p:nvGrpSpPr>
          <p:cNvPr id="9" name="Group 7"/>
          <p:cNvGrpSpPr>
            <a:grpSpLocks/>
          </p:cNvGrpSpPr>
          <p:nvPr/>
        </p:nvGrpSpPr>
        <p:grpSpPr bwMode="auto">
          <a:xfrm>
            <a:off x="1762677" y="3554283"/>
            <a:ext cx="3408363" cy="954089"/>
            <a:chOff x="1584" y="3456"/>
            <a:chExt cx="2147" cy="601"/>
          </a:xfrm>
        </p:grpSpPr>
        <p:grpSp>
          <p:nvGrpSpPr>
            <p:cNvPr id="10" name="Group 8"/>
            <p:cNvGrpSpPr>
              <a:grpSpLocks/>
            </p:cNvGrpSpPr>
            <p:nvPr/>
          </p:nvGrpSpPr>
          <p:grpSpPr bwMode="auto">
            <a:xfrm rot="5393518">
              <a:off x="2568" y="2472"/>
              <a:ext cx="144" cy="2112"/>
              <a:chOff x="2304" y="1008"/>
              <a:chExt cx="144" cy="2112"/>
            </a:xfrm>
          </p:grpSpPr>
          <p:sp>
            <p:nvSpPr>
              <p:cNvPr id="13" name="Line 9"/>
              <p:cNvSpPr>
                <a:spLocks noChangeShapeType="1"/>
              </p:cNvSpPr>
              <p:nvPr/>
            </p:nvSpPr>
            <p:spPr bwMode="auto">
              <a:xfrm>
                <a:off x="2352" y="1008"/>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4" name="Line 10"/>
              <p:cNvSpPr>
                <a:spLocks noChangeShapeType="1"/>
              </p:cNvSpPr>
              <p:nvPr/>
            </p:nvSpPr>
            <p:spPr bwMode="auto">
              <a:xfrm>
                <a:off x="2352" y="1680"/>
                <a:ext cx="0" cy="72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5" name="Line 11"/>
              <p:cNvSpPr>
                <a:spLocks noChangeShapeType="1"/>
              </p:cNvSpPr>
              <p:nvPr/>
            </p:nvSpPr>
            <p:spPr bwMode="auto">
              <a:xfrm>
                <a:off x="2352" y="2400"/>
                <a:ext cx="0" cy="720"/>
              </a:xfrm>
              <a:prstGeom prst="line">
                <a:avLst/>
              </a:prstGeom>
              <a:noFill/>
              <a:ln w="762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6" name="Line 12"/>
              <p:cNvSpPr>
                <a:spLocks noChangeShapeType="1"/>
              </p:cNvSpPr>
              <p:nvPr/>
            </p:nvSpPr>
            <p:spPr bwMode="auto">
              <a:xfrm>
                <a:off x="2304" y="1008"/>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7" name="Line 13"/>
              <p:cNvSpPr>
                <a:spLocks noChangeShapeType="1"/>
              </p:cNvSpPr>
              <p:nvPr/>
            </p:nvSpPr>
            <p:spPr bwMode="auto">
              <a:xfrm>
                <a:off x="2304" y="312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8" name="Line 14"/>
              <p:cNvSpPr>
                <a:spLocks noChangeShapeType="1"/>
              </p:cNvSpPr>
              <p:nvPr/>
            </p:nvSpPr>
            <p:spPr bwMode="auto">
              <a:xfrm>
                <a:off x="2304" y="240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19" name="Line 15"/>
              <p:cNvSpPr>
                <a:spLocks noChangeShapeType="1"/>
              </p:cNvSpPr>
              <p:nvPr/>
            </p:nvSpPr>
            <p:spPr bwMode="auto">
              <a:xfrm>
                <a:off x="2304" y="1680"/>
                <a:ext cx="1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sp>
          <p:nvSpPr>
            <p:cNvPr id="11" name="Text Box 16"/>
            <p:cNvSpPr txBox="1">
              <a:spLocks noChangeArrowheads="1"/>
            </p:cNvSpPr>
            <p:nvPr/>
          </p:nvSpPr>
          <p:spPr bwMode="auto">
            <a:xfrm rot="21592035">
              <a:off x="2373" y="3824"/>
              <a:ext cx="6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Latitude</a:t>
              </a:r>
              <a:endParaRPr lang="en-CA" dirty="0"/>
            </a:p>
          </p:txBody>
        </p:sp>
        <p:sp>
          <p:nvSpPr>
            <p:cNvPr id="12" name="Text Box 17"/>
            <p:cNvSpPr txBox="1">
              <a:spLocks noChangeArrowheads="1"/>
            </p:cNvSpPr>
            <p:nvPr/>
          </p:nvSpPr>
          <p:spPr bwMode="auto">
            <a:xfrm>
              <a:off x="1584" y="3552"/>
              <a:ext cx="21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Temperate     Tropics     Temperate</a:t>
              </a:r>
              <a:endParaRPr lang="en-CA" dirty="0"/>
            </a:p>
          </p:txBody>
        </p:sp>
      </p:grpSp>
      <p:grpSp>
        <p:nvGrpSpPr>
          <p:cNvPr id="2" name="Group 1"/>
          <p:cNvGrpSpPr/>
          <p:nvPr/>
        </p:nvGrpSpPr>
        <p:grpSpPr>
          <a:xfrm>
            <a:off x="2285683" y="2941516"/>
            <a:ext cx="377538" cy="692122"/>
            <a:chOff x="761683" y="2941516"/>
            <a:chExt cx="377538" cy="692122"/>
          </a:xfrm>
        </p:grpSpPr>
        <p:sp>
          <p:nvSpPr>
            <p:cNvPr id="22" name="Line 45"/>
            <p:cNvSpPr>
              <a:spLocks noChangeShapeType="1"/>
            </p:cNvSpPr>
            <p:nvPr/>
          </p:nvSpPr>
          <p:spPr bwMode="auto">
            <a:xfrm flipV="1">
              <a:off x="761683" y="2941516"/>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sp>
          <p:nvSpPr>
            <p:cNvPr id="23" name="Line 46"/>
            <p:cNvSpPr>
              <a:spLocks noChangeShapeType="1"/>
            </p:cNvSpPr>
            <p:nvPr/>
          </p:nvSpPr>
          <p:spPr bwMode="auto">
            <a:xfrm flipV="1">
              <a:off x="1139221" y="2947838"/>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dirty="0"/>
            </a:p>
          </p:txBody>
        </p:sp>
      </p:grpSp>
      <p:sp>
        <p:nvSpPr>
          <p:cNvPr id="26" name="Line 50"/>
          <p:cNvSpPr>
            <a:spLocks noChangeShapeType="1"/>
          </p:cNvSpPr>
          <p:nvPr/>
        </p:nvSpPr>
        <p:spPr bwMode="auto">
          <a:xfrm>
            <a:off x="3362876" y="3020877"/>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27" name="Line 3"/>
          <p:cNvSpPr>
            <a:spLocks noChangeShapeType="1"/>
          </p:cNvSpPr>
          <p:nvPr/>
        </p:nvSpPr>
        <p:spPr bwMode="auto">
          <a:xfrm>
            <a:off x="3972403" y="3193626"/>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dirty="0"/>
          </a:p>
        </p:txBody>
      </p:sp>
      <p:sp>
        <p:nvSpPr>
          <p:cNvPr id="28" name="Line 50"/>
          <p:cNvSpPr>
            <a:spLocks noChangeShapeType="1"/>
          </p:cNvSpPr>
          <p:nvPr/>
        </p:nvSpPr>
        <p:spPr bwMode="auto">
          <a:xfrm>
            <a:off x="3623650" y="3131730"/>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29" name="Line 50"/>
          <p:cNvSpPr>
            <a:spLocks noChangeShapeType="1"/>
          </p:cNvSpPr>
          <p:nvPr/>
        </p:nvSpPr>
        <p:spPr bwMode="auto">
          <a:xfrm>
            <a:off x="3210476" y="3131730"/>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30" name="Line 50"/>
          <p:cNvSpPr>
            <a:spLocks noChangeShapeType="1"/>
          </p:cNvSpPr>
          <p:nvPr/>
        </p:nvSpPr>
        <p:spPr bwMode="auto">
          <a:xfrm>
            <a:off x="4841851" y="3007481"/>
            <a:ext cx="228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dirty="0"/>
          </a:p>
        </p:txBody>
      </p:sp>
      <p:sp>
        <p:nvSpPr>
          <p:cNvPr id="34" name="TextBox 33"/>
          <p:cNvSpPr txBox="1"/>
          <p:nvPr/>
        </p:nvSpPr>
        <p:spPr>
          <a:xfrm>
            <a:off x="0" y="168567"/>
            <a:ext cx="12192000" cy="523220"/>
          </a:xfrm>
          <a:prstGeom prst="rect">
            <a:avLst/>
          </a:prstGeom>
          <a:solidFill>
            <a:schemeClr val="bg1">
              <a:lumMod val="85000"/>
            </a:schemeClr>
          </a:solidFill>
        </p:spPr>
        <p:txBody>
          <a:bodyPr wrap="square" rtlCol="0">
            <a:spAutoFit/>
          </a:bodyPr>
          <a:lstStyle/>
          <a:p>
            <a:pPr algn="ctr"/>
            <a:r>
              <a:rPr lang="en-US" sz="2800" b="1" dirty="0"/>
              <a:t>Building the pattern</a:t>
            </a:r>
          </a:p>
        </p:txBody>
      </p:sp>
      <mc:AlternateContent xmlns:mc="http://schemas.openxmlformats.org/markup-compatibility/2006" xmlns:a14="http://schemas.microsoft.com/office/drawing/2010/main">
        <mc:Choice Requires="a14">
          <p:sp>
            <p:nvSpPr>
              <p:cNvPr id="38" name="Text Box 16"/>
              <p:cNvSpPr txBox="1">
                <a:spLocks noChangeArrowheads="1"/>
              </p:cNvSpPr>
              <p:nvPr/>
            </p:nvSpPr>
            <p:spPr bwMode="auto">
              <a:xfrm rot="7965" flipH="1">
                <a:off x="8895284" y="1123406"/>
                <a:ext cx="1603324" cy="616323"/>
              </a:xfrm>
              <a:prstGeom prst="rect">
                <a:avLst/>
              </a:prstGeom>
              <a:solidFill>
                <a:schemeClr val="bg1"/>
              </a:solidFill>
              <a:ln>
                <a:noFill/>
              </a:ln>
              <a:effectLst/>
            </p:spPr>
            <p:txBody>
              <a:bodyPr wrap="none">
                <a:spAutoFit/>
              </a:bodyPr>
              <a:lstStyle/>
              <a:p>
                <a:pPr algn="l"/>
                <a14:m>
                  <m:oMathPara xmlns:m="http://schemas.openxmlformats.org/officeDocument/2006/math">
                    <m:oMathParaPr>
                      <m:jc m:val="centerGroup"/>
                    </m:oMathParaPr>
                    <m:oMath xmlns:m="http://schemas.openxmlformats.org/officeDocument/2006/math">
                      <m:f>
                        <m:fPr>
                          <m:ctrlPr>
                            <a:rPr lang="en-CA" i="1">
                              <a:latin typeface="Cambria Math" panose="02040503050406030204" pitchFamily="18" charset="0"/>
                            </a:rPr>
                          </m:ctrlPr>
                        </m:fPr>
                        <m:num>
                          <m:r>
                            <a:rPr lang="en-US" i="1">
                              <a:latin typeface="Cambria Math"/>
                            </a:rPr>
                            <m:t>4</m:t>
                          </m:r>
                        </m:num>
                        <m:den>
                          <m:r>
                            <a:rPr lang="en-US" i="1">
                              <a:latin typeface="Cambria Math"/>
                            </a:rPr>
                            <m:t>0+0+4</m:t>
                          </m:r>
                        </m:den>
                      </m:f>
                      <m:r>
                        <a:rPr lang="en-US" i="1">
                          <a:latin typeface="Cambria Math"/>
                        </a:rPr>
                        <m:t>=1</m:t>
                      </m:r>
                    </m:oMath>
                  </m:oMathPara>
                </a14:m>
                <a:endParaRPr lang="en-CA" dirty="0"/>
              </a:p>
            </p:txBody>
          </p:sp>
        </mc:Choice>
        <mc:Fallback xmlns="">
          <p:sp>
            <p:nvSpPr>
              <p:cNvPr id="38" name="Text Box 16"/>
              <p:cNvSpPr txBox="1">
                <a:spLocks noRot="1" noChangeAspect="1" noMove="1" noResize="1" noEditPoints="1" noAdjustHandles="1" noChangeArrowheads="1" noChangeShapeType="1" noTextEdit="1"/>
              </p:cNvSpPr>
              <p:nvPr/>
            </p:nvSpPr>
            <p:spPr bwMode="auto">
              <a:xfrm rot="7965" flipH="1">
                <a:off x="8895284" y="1123406"/>
                <a:ext cx="1603324" cy="616323"/>
              </a:xfrm>
              <a:prstGeom prst="rect">
                <a:avLst/>
              </a:prstGeom>
              <a:blipFill>
                <a:blip r:embed="rId2"/>
                <a:stretch>
                  <a:fillRect/>
                </a:stretch>
              </a:blipFill>
              <a:ln>
                <a:noFill/>
              </a:ln>
              <a:effectLst/>
            </p:spPr>
            <p:txBody>
              <a:bodyPr/>
              <a:lstStyle/>
              <a:p>
                <a:r>
                  <a:rPr lang="en-US">
                    <a:noFill/>
                  </a:rPr>
                  <a:t> </a:t>
                </a:r>
              </a:p>
            </p:txBody>
          </p:sp>
        </mc:Fallback>
      </mc:AlternateContent>
      <p:grpSp>
        <p:nvGrpSpPr>
          <p:cNvPr id="3" name="Group 2"/>
          <p:cNvGrpSpPr/>
          <p:nvPr/>
        </p:nvGrpSpPr>
        <p:grpSpPr>
          <a:xfrm>
            <a:off x="5326891" y="1135221"/>
            <a:ext cx="3669294" cy="2402325"/>
            <a:chOff x="3802891" y="1135220"/>
            <a:chExt cx="3669294" cy="2402325"/>
          </a:xfrm>
        </p:grpSpPr>
        <p:cxnSp>
          <p:nvCxnSpPr>
            <p:cNvPr id="36" name="Straight Arrow Connector 35"/>
            <p:cNvCxnSpPr/>
            <p:nvPr/>
          </p:nvCxnSpPr>
          <p:spPr>
            <a:xfrm flipV="1">
              <a:off x="3802891" y="1496291"/>
              <a:ext cx="1849764" cy="20412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413088" y="2147586"/>
              <a:ext cx="944169" cy="369332"/>
            </a:xfrm>
            <a:prstGeom prst="rect">
              <a:avLst/>
            </a:prstGeom>
            <a:solidFill>
              <a:schemeClr val="bg1"/>
            </a:solidFill>
          </p:spPr>
          <p:txBody>
            <a:bodyPr wrap="none">
              <a:spAutoFit/>
            </a:bodyPr>
            <a:lstStyle/>
            <a:p>
              <a:pPr algn="ctr"/>
              <a:r>
                <a:rPr lang="en-US" i="1" dirty="0" err="1"/>
                <a:t>Jaccard</a:t>
              </a:r>
              <a:r>
                <a:rPr lang="en-US" i="1" dirty="0"/>
                <a:t>:</a:t>
              </a:r>
            </a:p>
          </p:txBody>
        </p:sp>
        <mc:AlternateContent xmlns:mc="http://schemas.openxmlformats.org/markup-compatibility/2006" xmlns:a14="http://schemas.microsoft.com/office/drawing/2010/main">
          <mc:Choice Requires="a14">
            <p:sp>
              <p:nvSpPr>
                <p:cNvPr id="43" name="Text Box 16"/>
                <p:cNvSpPr txBox="1">
                  <a:spLocks noChangeArrowheads="1"/>
                </p:cNvSpPr>
                <p:nvPr/>
              </p:nvSpPr>
              <p:spPr bwMode="auto">
                <a:xfrm rot="10800000" flipH="1" flipV="1">
                  <a:off x="5743378" y="1135220"/>
                  <a:ext cx="1728807" cy="659796"/>
                </a:xfrm>
                <a:prstGeom prst="rect">
                  <a:avLst/>
                </a:prstGeom>
                <a:solidFill>
                  <a:schemeClr val="bg1"/>
                </a:solidFill>
                <a:ln>
                  <a:noFill/>
                </a:ln>
                <a:effectLst/>
              </p:spPr>
              <p:txBody>
                <a:bodyPr wrap="none">
                  <a:spAutoFit/>
                </a:bodyPr>
                <a:lstStyle/>
                <a:p>
                  <a:pPr/>
                  <a14:m>
                    <m:oMathPara xmlns:m="http://schemas.openxmlformats.org/officeDocument/2006/math">
                      <m:oMathParaPr>
                        <m:jc m:val="centerGroup"/>
                      </m:oMathParaPr>
                      <m:oMath xmlns:m="http://schemas.openxmlformats.org/officeDocument/2006/math">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a:rPr>
                                  <m:t>𝑆</m:t>
                                </m:r>
                              </m:e>
                              <m:sub>
                                <m:r>
                                  <a:rPr lang="en-US" i="1">
                                    <a:latin typeface="Cambria Math"/>
                                  </a:rPr>
                                  <m:t>11</m:t>
                                </m:r>
                              </m:sub>
                            </m:sSub>
                          </m:num>
                          <m:den>
                            <m:sSub>
                              <m:sSubPr>
                                <m:ctrlPr>
                                  <a:rPr lang="en-US" i="1">
                                    <a:latin typeface="Cambria Math" panose="02040503050406030204" pitchFamily="18" charset="0"/>
                                  </a:rPr>
                                </m:ctrlPr>
                              </m:sSubPr>
                              <m:e>
                                <m:r>
                                  <a:rPr lang="en-US" i="1">
                                    <a:latin typeface="Cambria Math"/>
                                  </a:rPr>
                                  <m:t>𝑆</m:t>
                                </m:r>
                              </m:e>
                              <m:sub>
                                <m:r>
                                  <a:rPr lang="en-US" i="1">
                                    <a:latin typeface="Cambria Math"/>
                                  </a:rPr>
                                  <m:t>01</m:t>
                                </m:r>
                              </m:sub>
                            </m:sSub>
                            <m:r>
                              <a:rPr lang="en-US" i="1">
                                <a:latin typeface="Cambria Math"/>
                              </a:rPr>
                              <m:t>+</m:t>
                            </m:r>
                            <m:sSub>
                              <m:sSubPr>
                                <m:ctrlPr>
                                  <a:rPr lang="en-US" i="1">
                                    <a:latin typeface="Cambria Math" panose="02040503050406030204" pitchFamily="18" charset="0"/>
                                  </a:rPr>
                                </m:ctrlPr>
                              </m:sSubPr>
                              <m:e>
                                <m:r>
                                  <a:rPr lang="en-US" i="1">
                                    <a:latin typeface="Cambria Math"/>
                                  </a:rPr>
                                  <m:t>𝑆</m:t>
                                </m:r>
                              </m:e>
                              <m:sub>
                                <m:r>
                                  <a:rPr lang="en-US" i="1">
                                    <a:latin typeface="Cambria Math"/>
                                  </a:rPr>
                                  <m:t>10</m:t>
                                </m:r>
                              </m:sub>
                            </m:sSub>
                            <m:r>
                              <a:rPr lang="en-US" i="1">
                                <a:latin typeface="Cambria Math"/>
                              </a:rPr>
                              <m:t>+</m:t>
                            </m:r>
                            <m:sSub>
                              <m:sSubPr>
                                <m:ctrlPr>
                                  <a:rPr lang="en-US" i="1">
                                    <a:latin typeface="Cambria Math" panose="02040503050406030204" pitchFamily="18" charset="0"/>
                                  </a:rPr>
                                </m:ctrlPr>
                              </m:sSubPr>
                              <m:e>
                                <m:r>
                                  <a:rPr lang="en-US" i="1">
                                    <a:latin typeface="Cambria Math"/>
                                  </a:rPr>
                                  <m:t>𝑆</m:t>
                                </m:r>
                              </m:e>
                              <m:sub>
                                <m:r>
                                  <a:rPr lang="en-US" i="1">
                                    <a:latin typeface="Cambria Math"/>
                                  </a:rPr>
                                  <m:t>11</m:t>
                                </m:r>
                              </m:sub>
                            </m:sSub>
                          </m:den>
                        </m:f>
                      </m:oMath>
                    </m:oMathPara>
                  </a14:m>
                  <a:endParaRPr lang="en-CA" dirty="0"/>
                </a:p>
              </p:txBody>
            </p:sp>
          </mc:Choice>
          <mc:Fallback xmlns="">
            <p:sp>
              <p:nvSpPr>
                <p:cNvPr id="43" name="Text Box 16"/>
                <p:cNvSpPr txBox="1">
                  <a:spLocks noRot="1" noChangeAspect="1" noMove="1" noResize="1" noEditPoints="1" noAdjustHandles="1" noChangeArrowheads="1" noChangeShapeType="1" noTextEdit="1"/>
                </p:cNvSpPr>
                <p:nvPr/>
              </p:nvSpPr>
              <p:spPr bwMode="auto">
                <a:xfrm rot="10800000" flipH="1" flipV="1">
                  <a:off x="5743378" y="1135220"/>
                  <a:ext cx="1728807" cy="659796"/>
                </a:xfrm>
                <a:prstGeom prst="rect">
                  <a:avLst/>
                </a:prstGeom>
                <a:blipFill rotWithShape="1">
                  <a:blip r:embed="rId3"/>
                  <a:stretch>
                    <a:fillRect/>
                  </a:stretch>
                </a:blipFill>
                <a:ln>
                  <a:noFill/>
                </a:ln>
                <a:effectLst/>
              </p:spPr>
              <p:txBody>
                <a:bodyPr/>
                <a:lstStyle/>
                <a:p>
                  <a:r>
                    <a:rPr lang="en-CA">
                      <a:noFill/>
                    </a:rPr>
                    <a:t> </a:t>
                  </a:r>
                </a:p>
              </p:txBody>
            </p:sp>
          </mc:Fallback>
        </mc:AlternateContent>
      </p:grpSp>
      <p:grpSp>
        <p:nvGrpSpPr>
          <p:cNvPr id="20" name="Group 19"/>
          <p:cNvGrpSpPr/>
          <p:nvPr/>
        </p:nvGrpSpPr>
        <p:grpSpPr>
          <a:xfrm>
            <a:off x="5326892" y="3557439"/>
            <a:ext cx="2404147" cy="2243313"/>
            <a:chOff x="3802891" y="3557438"/>
            <a:chExt cx="2404147" cy="2243313"/>
          </a:xfrm>
        </p:grpSpPr>
        <p:cxnSp>
          <p:nvCxnSpPr>
            <p:cNvPr id="40" name="Straight Arrow Connector 39"/>
            <p:cNvCxnSpPr/>
            <p:nvPr/>
          </p:nvCxnSpPr>
          <p:spPr>
            <a:xfrm>
              <a:off x="3802891" y="3557438"/>
              <a:ext cx="1849764" cy="188547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325756" y="4500173"/>
              <a:ext cx="1031501" cy="369332"/>
            </a:xfrm>
            <a:prstGeom prst="rect">
              <a:avLst/>
            </a:prstGeom>
            <a:solidFill>
              <a:schemeClr val="bg1"/>
            </a:solidFill>
          </p:spPr>
          <p:txBody>
            <a:bodyPr wrap="none">
              <a:spAutoFit/>
            </a:bodyPr>
            <a:lstStyle/>
            <a:p>
              <a:pPr algn="ctr"/>
              <a:r>
                <a:rPr lang="en-US" i="1" dirty="0"/>
                <a:t>Simpson:</a:t>
              </a:r>
            </a:p>
          </p:txBody>
        </p:sp>
        <mc:AlternateContent xmlns:mc="http://schemas.openxmlformats.org/markup-compatibility/2006" xmlns:a14="http://schemas.microsoft.com/office/drawing/2010/main">
          <mc:Choice Requires="a14">
            <p:sp>
              <p:nvSpPr>
                <p:cNvPr id="45" name="Text Box 16"/>
                <p:cNvSpPr txBox="1">
                  <a:spLocks noChangeArrowheads="1"/>
                </p:cNvSpPr>
                <p:nvPr/>
              </p:nvSpPr>
              <p:spPr bwMode="auto">
                <a:xfrm rot="10800000" flipH="1" flipV="1">
                  <a:off x="5652655" y="5140955"/>
                  <a:ext cx="554383" cy="659796"/>
                </a:xfrm>
                <a:prstGeom prst="rect">
                  <a:avLst/>
                </a:prstGeom>
                <a:solidFill>
                  <a:schemeClr val="bg1"/>
                </a:solidFill>
                <a:ln>
                  <a:noFill/>
                </a:ln>
                <a:effectLst/>
              </p:spPr>
              <p:txBody>
                <a:bodyPr wrap="none">
                  <a:spAutoFit/>
                </a:bodyPr>
                <a:lstStyle/>
                <a:p>
                  <a:pPr/>
                  <a14:m>
                    <m:oMathPara xmlns:m="http://schemas.openxmlformats.org/officeDocument/2006/math">
                      <m:oMathParaPr>
                        <m:jc m:val="centerGroup"/>
                      </m:oMathParaPr>
                      <m:oMath xmlns:m="http://schemas.openxmlformats.org/officeDocument/2006/math">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a:rPr>
                                  <m:t>𝑆</m:t>
                                </m:r>
                              </m:e>
                              <m:sub>
                                <m:r>
                                  <a:rPr lang="en-US" i="1">
                                    <a:latin typeface="Cambria Math"/>
                                  </a:rPr>
                                  <m:t>11</m:t>
                                </m:r>
                              </m:sub>
                            </m:sSub>
                          </m:num>
                          <m:den>
                            <m:sSub>
                              <m:sSubPr>
                                <m:ctrlPr>
                                  <a:rPr lang="en-US" i="1">
                                    <a:latin typeface="Cambria Math" panose="02040503050406030204" pitchFamily="18" charset="0"/>
                                  </a:rPr>
                                </m:ctrlPr>
                              </m:sSubPr>
                              <m:e>
                                <m:r>
                                  <a:rPr lang="en-US" i="1">
                                    <a:latin typeface="Cambria Math"/>
                                  </a:rPr>
                                  <m:t>𝑆</m:t>
                                </m:r>
                              </m:e>
                              <m:sub>
                                <m:r>
                                  <a:rPr lang="en-US" i="1">
                                    <a:latin typeface="Cambria Math"/>
                                  </a:rPr>
                                  <m:t>1</m:t>
                                </m:r>
                              </m:sub>
                            </m:sSub>
                          </m:den>
                        </m:f>
                      </m:oMath>
                    </m:oMathPara>
                  </a14:m>
                  <a:endParaRPr lang="en-CA" dirty="0"/>
                </a:p>
              </p:txBody>
            </p:sp>
          </mc:Choice>
          <mc:Fallback xmlns="">
            <p:sp>
              <p:nvSpPr>
                <p:cNvPr id="45" name="Text Box 16"/>
                <p:cNvSpPr txBox="1">
                  <a:spLocks noRot="1" noChangeAspect="1" noMove="1" noResize="1" noEditPoints="1" noAdjustHandles="1" noChangeArrowheads="1" noChangeShapeType="1" noTextEdit="1"/>
                </p:cNvSpPr>
                <p:nvPr/>
              </p:nvSpPr>
              <p:spPr bwMode="auto">
                <a:xfrm rot="10800000" flipH="1" flipV="1">
                  <a:off x="5652655" y="5140955"/>
                  <a:ext cx="554383" cy="659796"/>
                </a:xfrm>
                <a:prstGeom prst="rect">
                  <a:avLst/>
                </a:prstGeom>
                <a:blipFill rotWithShape="1">
                  <a:blip r:embed="rId4"/>
                  <a:stretch>
                    <a:fillRect/>
                  </a:stretch>
                </a:blipFill>
                <a:ln>
                  <a:noFill/>
                </a:ln>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6" name="Text Box 16"/>
              <p:cNvSpPr txBox="1">
                <a:spLocks noChangeArrowheads="1"/>
              </p:cNvSpPr>
              <p:nvPr/>
            </p:nvSpPr>
            <p:spPr bwMode="auto">
              <a:xfrm rot="7965" flipH="1">
                <a:off x="7731743" y="5141888"/>
                <a:ext cx="795410" cy="609911"/>
              </a:xfrm>
              <a:prstGeom prst="rect">
                <a:avLst/>
              </a:prstGeom>
              <a:solidFill>
                <a:schemeClr val="bg1"/>
              </a:solidFill>
              <a:ln>
                <a:noFill/>
              </a:ln>
              <a:effectLst/>
            </p:spPr>
            <p:txBody>
              <a:bodyPr wrap="none">
                <a:spAutoFit/>
              </a:bodyPr>
              <a:lstStyle/>
              <a:p>
                <a:pPr algn="l"/>
                <a14:m>
                  <m:oMathPara xmlns:m="http://schemas.openxmlformats.org/officeDocument/2006/math">
                    <m:oMathParaPr>
                      <m:jc m:val="centerGroup"/>
                    </m:oMathParaPr>
                    <m:oMath xmlns:m="http://schemas.openxmlformats.org/officeDocument/2006/math">
                      <m:f>
                        <m:fPr>
                          <m:ctrlPr>
                            <a:rPr lang="en-CA" i="1">
                              <a:latin typeface="Cambria Math" panose="02040503050406030204" pitchFamily="18" charset="0"/>
                            </a:rPr>
                          </m:ctrlPr>
                        </m:fPr>
                        <m:num>
                          <m:r>
                            <a:rPr lang="en-US" i="1">
                              <a:latin typeface="Cambria Math"/>
                            </a:rPr>
                            <m:t>4</m:t>
                          </m:r>
                        </m:num>
                        <m:den>
                          <m:r>
                            <a:rPr lang="en-US" i="1">
                              <a:latin typeface="Cambria Math"/>
                            </a:rPr>
                            <m:t>4</m:t>
                          </m:r>
                        </m:den>
                      </m:f>
                      <m:r>
                        <a:rPr lang="en-US" i="1">
                          <a:latin typeface="Cambria Math"/>
                        </a:rPr>
                        <m:t>=1</m:t>
                      </m:r>
                    </m:oMath>
                  </m:oMathPara>
                </a14:m>
                <a:endParaRPr lang="en-CA" dirty="0"/>
              </a:p>
            </p:txBody>
          </p:sp>
        </mc:Choice>
        <mc:Fallback xmlns="">
          <p:sp>
            <p:nvSpPr>
              <p:cNvPr id="46" name="Text Box 16"/>
              <p:cNvSpPr txBox="1">
                <a:spLocks noRot="1" noChangeAspect="1" noMove="1" noResize="1" noEditPoints="1" noAdjustHandles="1" noChangeArrowheads="1" noChangeShapeType="1" noTextEdit="1"/>
              </p:cNvSpPr>
              <p:nvPr/>
            </p:nvSpPr>
            <p:spPr bwMode="auto">
              <a:xfrm rot="7965" flipH="1">
                <a:off x="7731743" y="5141888"/>
                <a:ext cx="795410" cy="609911"/>
              </a:xfrm>
              <a:prstGeom prst="rect">
                <a:avLst/>
              </a:prstGeom>
              <a:blipFill>
                <a:blip r:embed="rId5"/>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15649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709" y="1329464"/>
            <a:ext cx="7885960" cy="4390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381396" y="6075403"/>
            <a:ext cx="3239477" cy="369332"/>
          </a:xfrm>
          <a:prstGeom prst="rect">
            <a:avLst/>
          </a:prstGeom>
        </p:spPr>
        <p:txBody>
          <a:bodyPr wrap="none">
            <a:spAutoFit/>
          </a:bodyPr>
          <a:lstStyle/>
          <a:p>
            <a:r>
              <a:rPr lang="en-CA" dirty="0"/>
              <a:t>McKnight et al, </a:t>
            </a:r>
            <a:r>
              <a:rPr lang="en-CA" dirty="0" err="1"/>
              <a:t>PlosBiology</a:t>
            </a:r>
            <a:r>
              <a:rPr lang="en-CA" dirty="0"/>
              <a:t> 2007</a:t>
            </a:r>
          </a:p>
        </p:txBody>
      </p:sp>
      <p:sp>
        <p:nvSpPr>
          <p:cNvPr id="6" name="TextBox 5"/>
          <p:cNvSpPr txBox="1"/>
          <p:nvPr/>
        </p:nvSpPr>
        <p:spPr>
          <a:xfrm>
            <a:off x="0" y="349953"/>
            <a:ext cx="12192000" cy="523220"/>
          </a:xfrm>
          <a:prstGeom prst="rect">
            <a:avLst/>
          </a:prstGeom>
          <a:solidFill>
            <a:schemeClr val="bg1">
              <a:lumMod val="85000"/>
            </a:schemeClr>
          </a:solidFill>
        </p:spPr>
        <p:txBody>
          <a:bodyPr wrap="square" rtlCol="0">
            <a:spAutoFit/>
          </a:bodyPr>
          <a:lstStyle/>
          <a:p>
            <a:pPr algn="ctr"/>
            <a:r>
              <a:rPr lang="en-US" sz="2800" b="1" dirty="0"/>
              <a:t>GLOBAL PATTERN OF </a:t>
            </a:r>
            <a:r>
              <a:rPr lang="en-US" sz="2800" b="1" dirty="0" err="1"/>
              <a:t>BETTA</a:t>
            </a:r>
            <a:r>
              <a:rPr lang="en-US" sz="2800" b="1" dirty="0"/>
              <a:t> DIVERSITY</a:t>
            </a:r>
          </a:p>
        </p:txBody>
      </p:sp>
      <p:sp>
        <p:nvSpPr>
          <p:cNvPr id="7" name="Rectangle 6"/>
          <p:cNvSpPr/>
          <p:nvPr/>
        </p:nvSpPr>
        <p:spPr>
          <a:xfrm>
            <a:off x="2603921" y="2134878"/>
            <a:ext cx="1295547" cy="369332"/>
          </a:xfrm>
          <a:prstGeom prst="rect">
            <a:avLst/>
          </a:prstGeom>
        </p:spPr>
        <p:txBody>
          <a:bodyPr wrap="none">
            <a:spAutoFit/>
          </a:bodyPr>
          <a:lstStyle/>
          <a:p>
            <a:r>
              <a:rPr lang="en-CA" dirty="0"/>
              <a:t>Amphibians</a:t>
            </a:r>
          </a:p>
        </p:txBody>
      </p:sp>
      <p:sp>
        <p:nvSpPr>
          <p:cNvPr id="8" name="Rectangle 7"/>
          <p:cNvSpPr/>
          <p:nvPr/>
        </p:nvSpPr>
        <p:spPr>
          <a:xfrm>
            <a:off x="5030296" y="1064042"/>
            <a:ext cx="651204" cy="369332"/>
          </a:xfrm>
          <a:prstGeom prst="rect">
            <a:avLst/>
          </a:prstGeom>
        </p:spPr>
        <p:txBody>
          <a:bodyPr wrap="none">
            <a:spAutoFit/>
          </a:bodyPr>
          <a:lstStyle/>
          <a:p>
            <a:r>
              <a:rPr lang="en-CA" dirty="0"/>
              <a:t>Birds</a:t>
            </a:r>
          </a:p>
        </p:txBody>
      </p:sp>
      <p:sp>
        <p:nvSpPr>
          <p:cNvPr id="9" name="Rectangle 8"/>
          <p:cNvSpPr/>
          <p:nvPr/>
        </p:nvSpPr>
        <p:spPr>
          <a:xfrm>
            <a:off x="7621807" y="1867084"/>
            <a:ext cx="1114408" cy="369332"/>
          </a:xfrm>
          <a:prstGeom prst="rect">
            <a:avLst/>
          </a:prstGeom>
        </p:spPr>
        <p:txBody>
          <a:bodyPr wrap="none">
            <a:spAutoFit/>
          </a:bodyPr>
          <a:lstStyle/>
          <a:p>
            <a:r>
              <a:rPr lang="en-CA" dirty="0"/>
              <a:t>Mammals</a:t>
            </a:r>
          </a:p>
        </p:txBody>
      </p:sp>
      <p:sp>
        <p:nvSpPr>
          <p:cNvPr id="2" name="TextBox 1"/>
          <p:cNvSpPr txBox="1"/>
          <p:nvPr/>
        </p:nvSpPr>
        <p:spPr>
          <a:xfrm>
            <a:off x="3126210" y="1248708"/>
            <a:ext cx="1546514" cy="369332"/>
          </a:xfrm>
          <a:prstGeom prst="rect">
            <a:avLst/>
          </a:prstGeom>
          <a:noFill/>
        </p:spPr>
        <p:txBody>
          <a:bodyPr wrap="none" rtlCol="0">
            <a:spAutoFit/>
          </a:bodyPr>
          <a:lstStyle/>
          <a:p>
            <a:r>
              <a:rPr lang="en-US" dirty="0"/>
              <a:t>Very dissimilar</a:t>
            </a:r>
            <a:endParaRPr lang="en-CA" dirty="0"/>
          </a:p>
        </p:txBody>
      </p:sp>
      <p:sp>
        <p:nvSpPr>
          <p:cNvPr id="10" name="TextBox 9"/>
          <p:cNvSpPr txBox="1"/>
          <p:nvPr/>
        </p:nvSpPr>
        <p:spPr>
          <a:xfrm>
            <a:off x="6048872" y="1247235"/>
            <a:ext cx="1282018" cy="369332"/>
          </a:xfrm>
          <a:prstGeom prst="rect">
            <a:avLst/>
          </a:prstGeom>
          <a:noFill/>
        </p:spPr>
        <p:txBody>
          <a:bodyPr wrap="none" rtlCol="0">
            <a:spAutoFit/>
          </a:bodyPr>
          <a:lstStyle/>
          <a:p>
            <a:r>
              <a:rPr lang="en-US" dirty="0"/>
              <a:t>Very similar</a:t>
            </a:r>
            <a:endParaRPr lang="en-CA" dirty="0"/>
          </a:p>
        </p:txBody>
      </p:sp>
    </p:spTree>
    <p:extLst>
      <p:ext uri="{BB962C8B-B14F-4D97-AF65-F5344CB8AC3E}">
        <p14:creationId xmlns:p14="http://schemas.microsoft.com/office/powerpoint/2010/main" val="4016924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89055"/>
            <a:ext cx="12192000" cy="523220"/>
          </a:xfrm>
          <a:prstGeom prst="rect">
            <a:avLst/>
          </a:prstGeom>
          <a:solidFill>
            <a:schemeClr val="bg1">
              <a:lumMod val="85000"/>
            </a:schemeClr>
          </a:solidFill>
        </p:spPr>
        <p:txBody>
          <a:bodyPr wrap="square" rtlCol="0">
            <a:spAutoFit/>
          </a:bodyPr>
          <a:lstStyle/>
          <a:p>
            <a:pPr algn="ctr"/>
            <a:r>
              <a:rPr lang="en-US" sz="2800" b="1" dirty="0"/>
              <a:t>Problems: choice of scale and need for a hierarchy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196" y="2347747"/>
            <a:ext cx="5529603" cy="379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667379" y="2347747"/>
            <a:ext cx="2649736" cy="39589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750506" y="3012765"/>
            <a:ext cx="2078181" cy="3125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1833632" y="3096757"/>
            <a:ext cx="1911927" cy="11464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2342787" y="3669989"/>
            <a:ext cx="817416" cy="4866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p:cNvGrpSpPr/>
          <p:nvPr/>
        </p:nvGrpSpPr>
        <p:grpSpPr>
          <a:xfrm>
            <a:off x="7358188" y="2919251"/>
            <a:ext cx="2850517" cy="2524991"/>
            <a:chOff x="5919409" y="2150922"/>
            <a:chExt cx="2850517" cy="2524991"/>
          </a:xfrm>
        </p:grpSpPr>
        <p:sp>
          <p:nvSpPr>
            <p:cNvPr id="6" name="TextBox 5"/>
            <p:cNvSpPr txBox="1"/>
            <p:nvPr/>
          </p:nvSpPr>
          <p:spPr>
            <a:xfrm>
              <a:off x="7911229" y="4306581"/>
              <a:ext cx="858697" cy="369332"/>
            </a:xfrm>
            <a:prstGeom prst="rect">
              <a:avLst/>
            </a:prstGeom>
            <a:noFill/>
          </p:spPr>
          <p:txBody>
            <a:bodyPr wrap="none" rtlCol="0">
              <a:spAutoFit/>
            </a:bodyPr>
            <a:lstStyle/>
            <a:p>
              <a:r>
                <a:rPr lang="en-US" dirty="0"/>
                <a:t>Realms</a:t>
              </a:r>
              <a:endParaRPr lang="en-CA" dirty="0"/>
            </a:p>
          </p:txBody>
        </p:sp>
        <p:sp>
          <p:nvSpPr>
            <p:cNvPr id="11" name="Rectangle 10"/>
            <p:cNvSpPr/>
            <p:nvPr/>
          </p:nvSpPr>
          <p:spPr>
            <a:xfrm>
              <a:off x="5919409" y="2150922"/>
              <a:ext cx="2850517" cy="25249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 name="Group 2"/>
          <p:cNvGrpSpPr/>
          <p:nvPr/>
        </p:nvGrpSpPr>
        <p:grpSpPr>
          <a:xfrm>
            <a:off x="7358187" y="2919250"/>
            <a:ext cx="2421169" cy="2113685"/>
            <a:chOff x="5919408" y="2150921"/>
            <a:chExt cx="2421169" cy="2113685"/>
          </a:xfrm>
        </p:grpSpPr>
        <p:sp>
          <p:nvSpPr>
            <p:cNvPr id="12" name="Rectangle 11"/>
            <p:cNvSpPr/>
            <p:nvPr/>
          </p:nvSpPr>
          <p:spPr>
            <a:xfrm>
              <a:off x="5919408" y="2150921"/>
              <a:ext cx="2421169" cy="21136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p:cNvSpPr txBox="1"/>
            <p:nvPr/>
          </p:nvSpPr>
          <p:spPr>
            <a:xfrm>
              <a:off x="7424172" y="3883566"/>
              <a:ext cx="916405" cy="369332"/>
            </a:xfrm>
            <a:prstGeom prst="rect">
              <a:avLst/>
            </a:prstGeom>
            <a:noFill/>
          </p:spPr>
          <p:txBody>
            <a:bodyPr wrap="none" rtlCol="0">
              <a:spAutoFit/>
            </a:bodyPr>
            <a:lstStyle/>
            <a:p>
              <a:r>
                <a:rPr lang="en-US" dirty="0"/>
                <a:t>Regions</a:t>
              </a:r>
              <a:endParaRPr lang="en-CA" dirty="0"/>
            </a:p>
          </p:txBody>
        </p:sp>
      </p:grpSp>
      <p:grpSp>
        <p:nvGrpSpPr>
          <p:cNvPr id="10" name="Group 9"/>
          <p:cNvGrpSpPr/>
          <p:nvPr/>
        </p:nvGrpSpPr>
        <p:grpSpPr>
          <a:xfrm>
            <a:off x="7357596" y="2919249"/>
            <a:ext cx="1983418" cy="1600202"/>
            <a:chOff x="5927812" y="2150921"/>
            <a:chExt cx="1983418" cy="1600202"/>
          </a:xfrm>
        </p:grpSpPr>
        <p:sp>
          <p:nvSpPr>
            <p:cNvPr id="14" name="Rectangle 13"/>
            <p:cNvSpPr/>
            <p:nvPr/>
          </p:nvSpPr>
          <p:spPr>
            <a:xfrm>
              <a:off x="5927812" y="2150921"/>
              <a:ext cx="1983418" cy="16002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p:cNvSpPr txBox="1"/>
            <p:nvPr/>
          </p:nvSpPr>
          <p:spPr>
            <a:xfrm>
              <a:off x="6828818" y="3358864"/>
              <a:ext cx="1082412" cy="369332"/>
            </a:xfrm>
            <a:prstGeom prst="rect">
              <a:avLst/>
            </a:prstGeom>
            <a:noFill/>
          </p:spPr>
          <p:txBody>
            <a:bodyPr wrap="none" rtlCol="0">
              <a:spAutoFit/>
            </a:bodyPr>
            <a:lstStyle/>
            <a:p>
              <a:r>
                <a:rPr lang="en-US" dirty="0"/>
                <a:t>Provinces</a:t>
              </a:r>
              <a:endParaRPr lang="en-CA" dirty="0"/>
            </a:p>
          </p:txBody>
        </p:sp>
      </p:grpSp>
      <p:grpSp>
        <p:nvGrpSpPr>
          <p:cNvPr id="18" name="Group 17"/>
          <p:cNvGrpSpPr/>
          <p:nvPr/>
        </p:nvGrpSpPr>
        <p:grpSpPr>
          <a:xfrm>
            <a:off x="7358186" y="2919251"/>
            <a:ext cx="1551656" cy="1207943"/>
            <a:chOff x="5919408" y="2150922"/>
            <a:chExt cx="1551656" cy="1207943"/>
          </a:xfrm>
        </p:grpSpPr>
        <p:sp>
          <p:nvSpPr>
            <p:cNvPr id="16" name="Rectangle 15"/>
            <p:cNvSpPr/>
            <p:nvPr/>
          </p:nvSpPr>
          <p:spPr>
            <a:xfrm>
              <a:off x="5919408" y="2150922"/>
              <a:ext cx="1551656" cy="12079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p:cNvSpPr txBox="1"/>
            <p:nvPr/>
          </p:nvSpPr>
          <p:spPr>
            <a:xfrm>
              <a:off x="6058498" y="2971804"/>
              <a:ext cx="1412566" cy="369332"/>
            </a:xfrm>
            <a:prstGeom prst="rect">
              <a:avLst/>
            </a:prstGeom>
            <a:noFill/>
          </p:spPr>
          <p:txBody>
            <a:bodyPr wrap="none" rtlCol="0">
              <a:spAutoFit/>
            </a:bodyPr>
            <a:lstStyle/>
            <a:p>
              <a:r>
                <a:rPr lang="en-US" dirty="0"/>
                <a:t>Sub-divisions</a:t>
              </a:r>
              <a:endParaRPr lang="en-CA" dirty="0"/>
            </a:p>
          </p:txBody>
        </p:sp>
      </p:grpSp>
      <p:sp>
        <p:nvSpPr>
          <p:cNvPr id="20" name="TextBox 19"/>
          <p:cNvSpPr txBox="1"/>
          <p:nvPr/>
        </p:nvSpPr>
        <p:spPr>
          <a:xfrm>
            <a:off x="2004141" y="628806"/>
            <a:ext cx="3185167" cy="400110"/>
          </a:xfrm>
          <a:prstGeom prst="rect">
            <a:avLst/>
          </a:prstGeom>
          <a:noFill/>
        </p:spPr>
        <p:txBody>
          <a:bodyPr wrap="none" rtlCol="0">
            <a:spAutoFit/>
          </a:bodyPr>
          <a:lstStyle/>
          <a:p>
            <a:r>
              <a:rPr lang="en-US" sz="2000" b="1" dirty="0"/>
              <a:t>How did you get to be here?</a:t>
            </a:r>
            <a:endParaRPr lang="en-CA" sz="2000" b="1" dirty="0"/>
          </a:p>
        </p:txBody>
      </p:sp>
      <p:cxnSp>
        <p:nvCxnSpPr>
          <p:cNvPr id="21" name="Straight Connector 20"/>
          <p:cNvCxnSpPr/>
          <p:nvPr/>
        </p:nvCxnSpPr>
        <p:spPr>
          <a:xfrm>
            <a:off x="4466433" y="1028916"/>
            <a:ext cx="4766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76121" y="628806"/>
            <a:ext cx="2259721" cy="1754326"/>
          </a:xfrm>
          <a:prstGeom prst="rect">
            <a:avLst/>
          </a:prstGeom>
          <a:noFill/>
        </p:spPr>
        <p:txBody>
          <a:bodyPr wrap="none" rtlCol="0">
            <a:spAutoFit/>
          </a:bodyPr>
          <a:lstStyle/>
          <a:p>
            <a:r>
              <a:rPr lang="en-US" dirty="0"/>
              <a:t>The problem of scale: </a:t>
            </a:r>
          </a:p>
          <a:p>
            <a:r>
              <a:rPr lang="en-US" dirty="0"/>
              <a:t>here → my desk</a:t>
            </a:r>
          </a:p>
          <a:p>
            <a:r>
              <a:rPr lang="en-US" dirty="0"/>
              <a:t>here → Honolulu</a:t>
            </a:r>
          </a:p>
          <a:p>
            <a:r>
              <a:rPr lang="en-US" dirty="0"/>
              <a:t>here → Hawaii</a:t>
            </a:r>
            <a:endParaRPr lang="en-CA" dirty="0"/>
          </a:p>
          <a:p>
            <a:r>
              <a:rPr lang="en-US" dirty="0"/>
              <a:t>here → USA</a:t>
            </a:r>
          </a:p>
          <a:p>
            <a:r>
              <a:rPr lang="en-US" dirty="0"/>
              <a:t>here → Earth</a:t>
            </a:r>
            <a:endParaRPr lang="en-CA" dirty="0"/>
          </a:p>
        </p:txBody>
      </p:sp>
    </p:spTree>
    <p:extLst>
      <p:ext uri="{BB962C8B-B14F-4D97-AF65-F5344CB8AC3E}">
        <p14:creationId xmlns:p14="http://schemas.microsoft.com/office/powerpoint/2010/main" val="228624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0"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6856"/>
            <a:ext cx="12192000" cy="523220"/>
          </a:xfrm>
          <a:prstGeom prst="rect">
            <a:avLst/>
          </a:prstGeom>
          <a:solidFill>
            <a:schemeClr val="bg1">
              <a:lumMod val="85000"/>
            </a:schemeClr>
          </a:solidFill>
        </p:spPr>
        <p:txBody>
          <a:bodyPr wrap="square" rtlCol="0">
            <a:spAutoFit/>
          </a:bodyPr>
          <a:lstStyle/>
          <a:p>
            <a:pPr algn="ctr"/>
            <a:r>
              <a:rPr lang="en-US" sz="2800" b="1" dirty="0"/>
              <a:t>Problems: choice of taxonomic level</a:t>
            </a:r>
          </a:p>
        </p:txBody>
      </p:sp>
      <p:graphicFrame>
        <p:nvGraphicFramePr>
          <p:cNvPr id="2" name="Table 1"/>
          <p:cNvGraphicFramePr>
            <a:graphicFrameLocks noGrp="1"/>
          </p:cNvGraphicFramePr>
          <p:nvPr>
            <p:extLst>
              <p:ext uri="{D42A27DB-BD31-4B8C-83A1-F6EECF244321}">
                <p14:modId xmlns:p14="http://schemas.microsoft.com/office/powerpoint/2010/main" val="511648918"/>
              </p:ext>
            </p:extLst>
          </p:nvPr>
        </p:nvGraphicFramePr>
        <p:xfrm>
          <a:off x="6638813" y="928696"/>
          <a:ext cx="3509040" cy="3606800"/>
        </p:xfrm>
        <a:graphic>
          <a:graphicData uri="http://schemas.openxmlformats.org/drawingml/2006/table">
            <a:tbl>
              <a:tblPr firstRow="1" bandRow="1">
                <a:tableStyleId>{5C22544A-7EE6-4342-B048-85BDC9FD1C3A}</a:tableStyleId>
              </a:tblPr>
              <a:tblGrid>
                <a:gridCol w="122304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Country</a:t>
                      </a:r>
                      <a:endParaRPr lang="en-CA" dirty="0"/>
                    </a:p>
                  </a:txBody>
                  <a:tcPr/>
                </a:tc>
                <a:tc>
                  <a:txBody>
                    <a:bodyPr/>
                    <a:lstStyle/>
                    <a:p>
                      <a:r>
                        <a:rPr lang="en-US" dirty="0"/>
                        <a:t>Genus</a:t>
                      </a:r>
                      <a:endParaRPr lang="en-CA" dirty="0"/>
                    </a:p>
                  </a:txBody>
                  <a:tcPr/>
                </a:tc>
                <a:tc>
                  <a:txBody>
                    <a:bodyPr/>
                    <a:lstStyle/>
                    <a:p>
                      <a:r>
                        <a:rPr lang="en-US" dirty="0"/>
                        <a:t>Species</a:t>
                      </a:r>
                      <a:endParaRPr lang="en-CA" dirty="0"/>
                    </a:p>
                  </a:txBody>
                  <a:tcPr/>
                </a:tc>
                <a:extLst>
                  <a:ext uri="{0D108BD9-81ED-4DB2-BD59-A6C34878D82A}">
                    <a16:rowId xmlns:a16="http://schemas.microsoft.com/office/drawing/2014/main" val="10000"/>
                  </a:ext>
                </a:extLst>
              </a:tr>
              <a:tr h="370840">
                <a:tc>
                  <a:txBody>
                    <a:bodyPr/>
                    <a:lstStyle/>
                    <a:p>
                      <a:r>
                        <a:rPr lang="en-US" dirty="0"/>
                        <a:t>Canada</a:t>
                      </a:r>
                      <a:endParaRPr lang="en-CA" dirty="0"/>
                    </a:p>
                  </a:txBody>
                  <a:tcPr/>
                </a:tc>
                <a:tc>
                  <a:txBody>
                    <a:bodyPr/>
                    <a:lstStyle/>
                    <a:p>
                      <a:r>
                        <a:rPr lang="en-US" dirty="0" err="1"/>
                        <a:t>Larix</a:t>
                      </a:r>
                      <a:endParaRPr lang="en-CA" dirty="0"/>
                    </a:p>
                  </a:txBody>
                  <a:tcPr/>
                </a:tc>
                <a:tc>
                  <a:txBody>
                    <a:bodyPr/>
                    <a:lstStyle/>
                    <a:p>
                      <a:r>
                        <a:rPr lang="en-US" dirty="0" err="1"/>
                        <a:t>laricina</a:t>
                      </a:r>
                      <a:endParaRPr lang="en-CA" dirty="0"/>
                    </a:p>
                  </a:txBody>
                  <a:tcPr/>
                </a:tc>
                <a:extLst>
                  <a:ext uri="{0D108BD9-81ED-4DB2-BD59-A6C34878D82A}">
                    <a16:rowId xmlns:a16="http://schemas.microsoft.com/office/drawing/2014/main" val="10001"/>
                  </a:ext>
                </a:extLst>
              </a:tr>
              <a:tr h="370840">
                <a:tc>
                  <a:txBody>
                    <a:bodyPr/>
                    <a:lstStyle/>
                    <a:p>
                      <a:endParaRPr lang="en-CA"/>
                    </a:p>
                  </a:txBody>
                  <a:tcPr/>
                </a:tc>
                <a:tc>
                  <a:txBody>
                    <a:bodyPr/>
                    <a:lstStyle/>
                    <a:p>
                      <a:r>
                        <a:rPr lang="en-US" dirty="0" err="1"/>
                        <a:t>Picea</a:t>
                      </a:r>
                      <a:endParaRPr lang="en-CA" dirty="0"/>
                    </a:p>
                  </a:txBody>
                  <a:tcPr/>
                </a:tc>
                <a:tc>
                  <a:txBody>
                    <a:bodyPr/>
                    <a:lstStyle/>
                    <a:p>
                      <a:r>
                        <a:rPr lang="en-US" dirty="0" err="1"/>
                        <a:t>glauca</a:t>
                      </a:r>
                      <a:endParaRPr lang="en-CA" dirty="0"/>
                    </a:p>
                  </a:txBody>
                  <a:tcPr/>
                </a:tc>
                <a:extLst>
                  <a:ext uri="{0D108BD9-81ED-4DB2-BD59-A6C34878D82A}">
                    <a16:rowId xmlns:a16="http://schemas.microsoft.com/office/drawing/2014/main" val="10002"/>
                  </a:ext>
                </a:extLst>
              </a:tr>
              <a:tr h="370840">
                <a:tc>
                  <a:txBody>
                    <a:bodyPr/>
                    <a:lstStyle/>
                    <a:p>
                      <a:endParaRPr lang="en-CA"/>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Picea</a:t>
                      </a:r>
                      <a:endParaRPr lang="en-CA" dirty="0"/>
                    </a:p>
                  </a:txBody>
                  <a:tcPr/>
                </a:tc>
                <a:tc>
                  <a:txBody>
                    <a:bodyPr/>
                    <a:lstStyle/>
                    <a:p>
                      <a:r>
                        <a:rPr lang="en-US" dirty="0" err="1"/>
                        <a:t>mariana</a:t>
                      </a:r>
                      <a:endParaRPr lang="en-CA" dirty="0"/>
                    </a:p>
                  </a:txBody>
                  <a:tcPr/>
                </a:tc>
                <a:extLst>
                  <a:ext uri="{0D108BD9-81ED-4DB2-BD59-A6C34878D82A}">
                    <a16:rowId xmlns:a16="http://schemas.microsoft.com/office/drawing/2014/main" val="10003"/>
                  </a:ext>
                </a:extLst>
              </a:tr>
              <a:tr h="370840">
                <a:tc>
                  <a:txBody>
                    <a:bodyPr/>
                    <a:lstStyle/>
                    <a:p>
                      <a:endParaRPr lang="en-CA" dirty="0"/>
                    </a:p>
                  </a:txBody>
                  <a:tcPr/>
                </a:tc>
                <a:tc>
                  <a:txBody>
                    <a:bodyPr/>
                    <a:lstStyle/>
                    <a:p>
                      <a:r>
                        <a:rPr lang="en-US" dirty="0" err="1"/>
                        <a:t>Pinus</a:t>
                      </a:r>
                      <a:endParaRPr lang="en-CA" dirty="0"/>
                    </a:p>
                  </a:txBody>
                  <a:tcPr/>
                </a:tc>
                <a:tc>
                  <a:txBody>
                    <a:bodyPr/>
                    <a:lstStyle/>
                    <a:p>
                      <a:r>
                        <a:rPr lang="en-US" dirty="0" err="1"/>
                        <a:t>banksiana</a:t>
                      </a:r>
                      <a:endParaRPr lang="en-CA" dirty="0"/>
                    </a:p>
                  </a:txBody>
                  <a:tcPr/>
                </a:tc>
                <a:extLst>
                  <a:ext uri="{0D108BD9-81ED-4DB2-BD59-A6C34878D82A}">
                    <a16:rowId xmlns:a16="http://schemas.microsoft.com/office/drawing/2014/main" val="10004"/>
                  </a:ext>
                </a:extLst>
              </a:tr>
              <a:tr h="370840">
                <a:tc>
                  <a:txBody>
                    <a:bodyPr/>
                    <a:lstStyle/>
                    <a:p>
                      <a:r>
                        <a:rPr lang="en-US" dirty="0"/>
                        <a:t>Russia</a:t>
                      </a:r>
                      <a:endParaRPr lang="en-CA" dirty="0"/>
                    </a:p>
                  </a:txBody>
                  <a:tcPr/>
                </a:tc>
                <a:tc>
                  <a:txBody>
                    <a:bodyPr/>
                    <a:lstStyle/>
                    <a:p>
                      <a:r>
                        <a:rPr lang="en-US" dirty="0" err="1"/>
                        <a:t>Larix</a:t>
                      </a:r>
                      <a:endParaRPr lang="en-CA" dirty="0"/>
                    </a:p>
                  </a:txBody>
                  <a:tcPr/>
                </a:tc>
                <a:tc>
                  <a:txBody>
                    <a:bodyPr/>
                    <a:lstStyle/>
                    <a:p>
                      <a:r>
                        <a:rPr lang="en-US" dirty="0" err="1"/>
                        <a:t>sibirica</a:t>
                      </a:r>
                      <a:endParaRPr lang="en-CA" dirty="0"/>
                    </a:p>
                  </a:txBody>
                  <a:tcPr/>
                </a:tc>
                <a:extLst>
                  <a:ext uri="{0D108BD9-81ED-4DB2-BD59-A6C34878D82A}">
                    <a16:rowId xmlns:a16="http://schemas.microsoft.com/office/drawing/2014/main" val="10005"/>
                  </a:ext>
                </a:extLst>
              </a:tr>
              <a:tr h="370840">
                <a:tc>
                  <a:txBody>
                    <a:bodyPr/>
                    <a:lstStyle/>
                    <a:p>
                      <a:endParaRPr lang="en-CA" dirty="0"/>
                    </a:p>
                  </a:txBody>
                  <a:tcPr/>
                </a:tc>
                <a:tc>
                  <a:txBody>
                    <a:bodyPr/>
                    <a:lstStyle/>
                    <a:p>
                      <a:r>
                        <a:rPr lang="en-US" dirty="0" err="1"/>
                        <a:t>Picea</a:t>
                      </a:r>
                      <a:endParaRPr lang="en-CA" dirty="0"/>
                    </a:p>
                  </a:txBody>
                  <a:tcPr/>
                </a:tc>
                <a:tc>
                  <a:txBody>
                    <a:bodyPr/>
                    <a:lstStyle/>
                    <a:p>
                      <a:r>
                        <a:rPr lang="en-US" dirty="0" err="1"/>
                        <a:t>obovata</a:t>
                      </a:r>
                      <a:endParaRPr lang="en-CA" dirty="0"/>
                    </a:p>
                  </a:txBody>
                  <a:tcPr/>
                </a:tc>
                <a:extLst>
                  <a:ext uri="{0D108BD9-81ED-4DB2-BD59-A6C34878D82A}">
                    <a16:rowId xmlns:a16="http://schemas.microsoft.com/office/drawing/2014/main" val="10006"/>
                  </a:ext>
                </a:extLst>
              </a:tr>
              <a:tr h="370840">
                <a:tc>
                  <a:txBody>
                    <a:bodyPr/>
                    <a:lstStyle/>
                    <a:p>
                      <a:endParaRPr lang="en-CA"/>
                    </a:p>
                  </a:txBody>
                  <a:tcPr/>
                </a:tc>
                <a:tc>
                  <a:txBody>
                    <a:bodyPr/>
                    <a:lstStyle/>
                    <a:p>
                      <a:r>
                        <a:rPr lang="en-US" dirty="0" err="1"/>
                        <a:t>Pinus</a:t>
                      </a:r>
                      <a:endParaRPr lang="en-CA" dirty="0"/>
                    </a:p>
                  </a:txBody>
                  <a:tcPr/>
                </a:tc>
                <a:tc>
                  <a:txBody>
                    <a:bodyPr/>
                    <a:lstStyle/>
                    <a:p>
                      <a:r>
                        <a:rPr lang="en-US" dirty="0" err="1"/>
                        <a:t>sylvestris</a:t>
                      </a:r>
                      <a:endParaRPr lang="en-CA" dirty="0"/>
                    </a:p>
                  </a:txBody>
                  <a:tcPr/>
                </a:tc>
                <a:extLst>
                  <a:ext uri="{0D108BD9-81ED-4DB2-BD59-A6C34878D82A}">
                    <a16:rowId xmlns:a16="http://schemas.microsoft.com/office/drawing/2014/main" val="10007"/>
                  </a:ext>
                </a:extLst>
              </a:tr>
              <a:tr h="370840">
                <a:tc>
                  <a:txBody>
                    <a:bodyPr/>
                    <a:lstStyle/>
                    <a:p>
                      <a:r>
                        <a:rPr lang="en-US" dirty="0"/>
                        <a:t>Simpson coefficient</a:t>
                      </a:r>
                      <a:endParaRPr lang="en-CA" dirty="0"/>
                    </a:p>
                  </a:txBody>
                  <a:tcPr/>
                </a:tc>
                <a:tc>
                  <a:txBody>
                    <a:bodyPr/>
                    <a:lstStyle/>
                    <a:p>
                      <a:r>
                        <a:rPr lang="en-US" dirty="0"/>
                        <a:t>1.0</a:t>
                      </a:r>
                      <a:endParaRPr lang="en-CA" dirty="0"/>
                    </a:p>
                  </a:txBody>
                  <a:tcPr/>
                </a:tc>
                <a:tc>
                  <a:txBody>
                    <a:bodyPr/>
                    <a:lstStyle/>
                    <a:p>
                      <a:r>
                        <a:rPr lang="en-US" dirty="0"/>
                        <a:t>0.0</a:t>
                      </a:r>
                      <a:endParaRPr lang="en-CA" dirty="0"/>
                    </a:p>
                  </a:txBody>
                  <a:tcPr/>
                </a:tc>
                <a:extLst>
                  <a:ext uri="{0D108BD9-81ED-4DB2-BD59-A6C34878D82A}">
                    <a16:rowId xmlns:a16="http://schemas.microsoft.com/office/drawing/2014/main" val="10008"/>
                  </a:ext>
                </a:extLst>
              </a:tr>
            </a:tbl>
          </a:graphicData>
        </a:graphic>
      </p:graphicFrame>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610" y="670999"/>
            <a:ext cx="4184374" cy="471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3461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TotalTime>
  <Words>601</Words>
  <Application>Microsoft Office PowerPoint</Application>
  <PresentationFormat>Widescreen</PresentationFormat>
  <Paragraphs>143</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 Math</vt:lpstr>
      <vt:lpstr>DejaVu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impacts of climatic change upon geographical distributions of birds</vt:lpstr>
      <vt:lpstr>PowerPoint Presentation</vt:lpstr>
      <vt:lpstr>PowerPoint Presentation</vt:lpstr>
      <vt:lpstr>PowerPoint Presentation</vt:lpstr>
      <vt:lpstr>PowerPoint Presentation</vt:lpstr>
      <vt:lpstr>PowerPoint Presentation</vt:lpstr>
      <vt:lpstr>There is no clear cut way to define biogeographical regions</vt:lpstr>
      <vt:lpstr>PowerPoint Presentation</vt:lpstr>
      <vt:lpstr>PowerPoint Presentation</vt:lpstr>
      <vt:lpstr>PowerPoint Presentation</vt:lpstr>
      <vt:lpstr>Biogeographical regions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88</cp:revision>
  <dcterms:created xsi:type="dcterms:W3CDTF">2011-10-31T19:34:43Z</dcterms:created>
  <dcterms:modified xsi:type="dcterms:W3CDTF">2022-01-13T00:57:24Z</dcterms:modified>
</cp:coreProperties>
</file>